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56" r:id="rId2"/>
    <p:sldId id="258" r:id="rId3"/>
  </p:sldIdLst>
  <p:sldSz cx="6858000" cy="9906000" type="A4"/>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CC"/>
    <a:srgbClr val="0000FF"/>
    <a:srgbClr val="00CC00"/>
    <a:srgbClr val="CCFFFF"/>
    <a:srgbClr val="FF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3018" autoAdjust="0"/>
    <p:restoredTop sz="94660"/>
  </p:normalViewPr>
  <p:slideViewPr>
    <p:cSldViewPr>
      <p:cViewPr>
        <p:scale>
          <a:sx n="150" d="100"/>
          <a:sy n="150" d="100"/>
        </p:scale>
        <p:origin x="612" y="-4662"/>
      </p:cViewPr>
      <p:guideLst>
        <p:guide orient="horz" pos="3120"/>
        <p:guide pos="216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50263" cy="4968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idx="1"/>
          </p:nvPr>
        </p:nvSpPr>
        <p:spPr>
          <a:xfrm>
            <a:off x="3855349" y="0"/>
            <a:ext cx="2950263" cy="496888"/>
          </a:xfrm>
          <a:prstGeom prst="rect">
            <a:avLst/>
          </a:prstGeom>
        </p:spPr>
        <p:txBody>
          <a:bodyPr vert="horz" lIns="91440" tIns="45720" rIns="91440" bIns="45720" rtlCol="0"/>
          <a:lstStyle>
            <a:lvl1pPr algn="r">
              <a:defRPr sz="1200"/>
            </a:lvl1pPr>
          </a:lstStyle>
          <a:p>
            <a:fld id="{137A50C8-CE93-43F9-9DC4-5FDFCBA1765F}" type="datetimeFigureOut">
              <a:rPr kumimoji="1" lang="ja-JP" altLang="en-US" smtClean="0"/>
              <a:pPr/>
              <a:t>2022/9/8</a:t>
            </a:fld>
            <a:endParaRPr kumimoji="1" lang="ja-JP" altLang="en-US"/>
          </a:p>
        </p:txBody>
      </p:sp>
      <p:sp>
        <p:nvSpPr>
          <p:cNvPr id="4" name="スライド イメージ プレースホルダ 3"/>
          <p:cNvSpPr>
            <a:spLocks noGrp="1" noRot="1" noChangeAspect="1"/>
          </p:cNvSpPr>
          <p:nvPr>
            <p:ph type="sldImg" idx="2"/>
          </p:nvPr>
        </p:nvSpPr>
        <p:spPr>
          <a:xfrm>
            <a:off x="2114550" y="746125"/>
            <a:ext cx="2579688"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 4"/>
          <p:cNvSpPr>
            <a:spLocks noGrp="1"/>
          </p:cNvSpPr>
          <p:nvPr>
            <p:ph type="body" sz="quarter" idx="3"/>
          </p:nvPr>
        </p:nvSpPr>
        <p:spPr>
          <a:xfrm>
            <a:off x="681198" y="4721225"/>
            <a:ext cx="5444806" cy="4471988"/>
          </a:xfrm>
          <a:prstGeom prst="rect">
            <a:avLst/>
          </a:prstGeom>
        </p:spPr>
        <p:txBody>
          <a:bodyPr vert="horz" lIns="91440" tIns="45720" rIns="91440" bIns="45720"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 5"/>
          <p:cNvSpPr>
            <a:spLocks noGrp="1"/>
          </p:cNvSpPr>
          <p:nvPr>
            <p:ph type="ftr" sz="quarter" idx="4"/>
          </p:nvPr>
        </p:nvSpPr>
        <p:spPr>
          <a:xfrm>
            <a:off x="0" y="9440864"/>
            <a:ext cx="2950263" cy="4968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3855349" y="9440864"/>
            <a:ext cx="2950263" cy="496887"/>
          </a:xfrm>
          <a:prstGeom prst="rect">
            <a:avLst/>
          </a:prstGeom>
        </p:spPr>
        <p:txBody>
          <a:bodyPr vert="horz" lIns="91440" tIns="45720" rIns="91440" bIns="45720" rtlCol="0" anchor="b"/>
          <a:lstStyle>
            <a:lvl1pPr algn="r">
              <a:defRPr sz="1200"/>
            </a:lvl1pPr>
          </a:lstStyle>
          <a:p>
            <a:fld id="{4AA6718E-76F5-4141-AF34-0663726FB74D}" type="slidenum">
              <a:rPr kumimoji="1" lang="ja-JP" altLang="en-US" smtClean="0"/>
              <a:pPr/>
              <a:t>‹#›</a:t>
            </a:fld>
            <a:endParaRPr kumimoji="1" lang="ja-JP" altLang="en-US"/>
          </a:p>
        </p:txBody>
      </p:sp>
    </p:spTree>
    <p:extLst>
      <p:ext uri="{BB962C8B-B14F-4D97-AF65-F5344CB8AC3E}">
        <p14:creationId xmlns:p14="http://schemas.microsoft.com/office/powerpoint/2010/main" val="1920376601"/>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4AA6718E-76F5-4141-AF34-0663726FB74D}" type="slidenum">
              <a:rPr kumimoji="1" lang="ja-JP" altLang="en-US" smtClean="0"/>
              <a:pPr/>
              <a:t>1</a:t>
            </a:fld>
            <a:endParaRPr kumimoji="1" lang="ja-JP" altLang="en-US"/>
          </a:p>
        </p:txBody>
      </p:sp>
    </p:spTree>
    <p:extLst>
      <p:ext uri="{BB962C8B-B14F-4D97-AF65-F5344CB8AC3E}">
        <p14:creationId xmlns:p14="http://schemas.microsoft.com/office/powerpoint/2010/main" val="337248605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4AA6718E-76F5-4141-AF34-0663726FB74D}" type="slidenum">
              <a:rPr kumimoji="1" lang="ja-JP" altLang="en-US" smtClean="0"/>
              <a:pPr/>
              <a:t>2</a:t>
            </a:fld>
            <a:endParaRPr kumimoji="1" lang="ja-JP" altLang="en-US"/>
          </a:p>
        </p:txBody>
      </p:sp>
    </p:spTree>
    <p:extLst>
      <p:ext uri="{BB962C8B-B14F-4D97-AF65-F5344CB8AC3E}">
        <p14:creationId xmlns:p14="http://schemas.microsoft.com/office/powerpoint/2010/main" val="248178315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3077284"/>
            <a:ext cx="5829300" cy="2123369"/>
          </a:xfrm>
        </p:spPr>
        <p:txBody>
          <a:bodyPr/>
          <a:lstStyle/>
          <a:p>
            <a:r>
              <a:rPr kumimoji="1" lang="ja-JP" altLang="en-US"/>
              <a:t>マスタ タイトルの書式設定</a:t>
            </a:r>
          </a:p>
        </p:txBody>
      </p:sp>
      <p:sp>
        <p:nvSpPr>
          <p:cNvPr id="3" name="サブタイトル 2"/>
          <p:cNvSpPr>
            <a:spLocks noGrp="1"/>
          </p:cNvSpPr>
          <p:nvPr>
            <p:ph type="subTitle" idx="1"/>
          </p:nvPr>
        </p:nvSpPr>
        <p:spPr>
          <a:xfrm>
            <a:off x="1028700" y="5613400"/>
            <a:ext cx="4800600" cy="2531533"/>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 サブタイトルの書式設定</a:t>
            </a:r>
          </a:p>
        </p:txBody>
      </p:sp>
      <p:sp>
        <p:nvSpPr>
          <p:cNvPr id="4" name="日付プレースホルダ 3"/>
          <p:cNvSpPr>
            <a:spLocks noGrp="1"/>
          </p:cNvSpPr>
          <p:nvPr>
            <p:ph type="dt" sz="half" idx="10"/>
          </p:nvPr>
        </p:nvSpPr>
        <p:spPr/>
        <p:txBody>
          <a:bodyPr/>
          <a:lstStyle/>
          <a:p>
            <a:fld id="{69497397-2A61-4168-8514-DE5E9EC9483F}" type="datetimeFigureOut">
              <a:rPr kumimoji="1" lang="ja-JP" altLang="en-US" smtClean="0"/>
              <a:pPr/>
              <a:t>2022/9/8</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41BA89A1-5FF6-4CF7-94FF-02D33BB4067E}" type="slidenum">
              <a:rPr kumimoji="1" lang="ja-JP" altLang="en-US" smtClean="0"/>
              <a:pPr/>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69497397-2A61-4168-8514-DE5E9EC9483F}" type="datetimeFigureOut">
              <a:rPr kumimoji="1" lang="ja-JP" altLang="en-US" smtClean="0"/>
              <a:pPr/>
              <a:t>2022/9/8</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41BA89A1-5FF6-4CF7-94FF-02D33BB4067E}"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3729037" y="529697"/>
            <a:ext cx="1157288" cy="11268075"/>
          </a:xfrm>
        </p:spPr>
        <p:txBody>
          <a:bodyPr vert="eaVert"/>
          <a:lstStyle/>
          <a:p>
            <a:r>
              <a:rPr kumimoji="1" lang="ja-JP" altLang="en-US"/>
              <a:t>マスタ タイトルの書式設定</a:t>
            </a:r>
          </a:p>
        </p:txBody>
      </p:sp>
      <p:sp>
        <p:nvSpPr>
          <p:cNvPr id="3" name="縦書きテキスト プレースホルダ 2"/>
          <p:cNvSpPr>
            <a:spLocks noGrp="1"/>
          </p:cNvSpPr>
          <p:nvPr>
            <p:ph type="body" orient="vert" idx="1"/>
          </p:nvPr>
        </p:nvSpPr>
        <p:spPr>
          <a:xfrm>
            <a:off x="257176" y="529697"/>
            <a:ext cx="3357563" cy="11268075"/>
          </a:xfrm>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69497397-2A61-4168-8514-DE5E9EC9483F}" type="datetimeFigureOut">
              <a:rPr kumimoji="1" lang="ja-JP" altLang="en-US" smtClean="0"/>
              <a:pPr/>
              <a:t>2022/9/8</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41BA89A1-5FF6-4CF7-94FF-02D33BB4067E}" type="slidenum">
              <a:rPr kumimoji="1" lang="ja-JP" altLang="en-US" smtClean="0"/>
              <a:pPr/>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idx="1"/>
          </p:nvPr>
        </p:nvSpPr>
        <p:spPr/>
        <p:txBody>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69497397-2A61-4168-8514-DE5E9EC9483F}" type="datetimeFigureOut">
              <a:rPr kumimoji="1" lang="ja-JP" altLang="en-US" smtClean="0"/>
              <a:pPr/>
              <a:t>2022/9/8</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41BA89A1-5FF6-4CF7-94FF-02D33BB4067E}" type="slidenum">
              <a:rPr kumimoji="1" lang="ja-JP" altLang="en-US" smtClean="0"/>
              <a:pPr/>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6365522"/>
            <a:ext cx="5829300" cy="1967442"/>
          </a:xfrm>
        </p:spPr>
        <p:txBody>
          <a:bodyPr anchor="t"/>
          <a:lstStyle>
            <a:lvl1pPr algn="l">
              <a:defRPr sz="4000" b="1" cap="all"/>
            </a:lvl1pPr>
          </a:lstStyle>
          <a:p>
            <a:r>
              <a:rPr kumimoji="1" lang="ja-JP" altLang="en-US"/>
              <a:t>マスタ タイトルの書式設定</a:t>
            </a:r>
          </a:p>
        </p:txBody>
      </p:sp>
      <p:sp>
        <p:nvSpPr>
          <p:cNvPr id="3" name="テキスト プレースホルダ 2"/>
          <p:cNvSpPr>
            <a:spLocks noGrp="1"/>
          </p:cNvSpPr>
          <p:nvPr>
            <p:ph type="body" idx="1"/>
          </p:nvPr>
        </p:nvSpPr>
        <p:spPr>
          <a:xfrm>
            <a:off x="541735" y="4198589"/>
            <a:ext cx="5829300" cy="2166936"/>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 テキストの書式設定</a:t>
            </a:r>
          </a:p>
        </p:txBody>
      </p:sp>
      <p:sp>
        <p:nvSpPr>
          <p:cNvPr id="4" name="日付プレースホルダ 3"/>
          <p:cNvSpPr>
            <a:spLocks noGrp="1"/>
          </p:cNvSpPr>
          <p:nvPr>
            <p:ph type="dt" sz="half" idx="10"/>
          </p:nvPr>
        </p:nvSpPr>
        <p:spPr/>
        <p:txBody>
          <a:bodyPr/>
          <a:lstStyle/>
          <a:p>
            <a:fld id="{69497397-2A61-4168-8514-DE5E9EC9483F}" type="datetimeFigureOut">
              <a:rPr kumimoji="1" lang="ja-JP" altLang="en-US" smtClean="0"/>
              <a:pPr/>
              <a:t>2022/9/8</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41BA89A1-5FF6-4CF7-94FF-02D33BB4067E}" type="slidenum">
              <a:rPr kumimoji="1" lang="ja-JP" altLang="en-US" smtClean="0"/>
              <a:pPr/>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sz="half" idx="1"/>
          </p:nvPr>
        </p:nvSpPr>
        <p:spPr>
          <a:xfrm>
            <a:off x="257177" y="3081868"/>
            <a:ext cx="2257425" cy="871590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 3"/>
          <p:cNvSpPr>
            <a:spLocks noGrp="1"/>
          </p:cNvSpPr>
          <p:nvPr>
            <p:ph sz="half" idx="2"/>
          </p:nvPr>
        </p:nvSpPr>
        <p:spPr>
          <a:xfrm>
            <a:off x="2628902" y="3081868"/>
            <a:ext cx="2257425" cy="871590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 4"/>
          <p:cNvSpPr>
            <a:spLocks noGrp="1"/>
          </p:cNvSpPr>
          <p:nvPr>
            <p:ph type="dt" sz="half" idx="10"/>
          </p:nvPr>
        </p:nvSpPr>
        <p:spPr/>
        <p:txBody>
          <a:bodyPr/>
          <a:lstStyle/>
          <a:p>
            <a:fld id="{69497397-2A61-4168-8514-DE5E9EC9483F}" type="datetimeFigureOut">
              <a:rPr kumimoji="1" lang="ja-JP" altLang="en-US" smtClean="0"/>
              <a:pPr/>
              <a:t>2022/9/8</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41BA89A1-5FF6-4CF7-94FF-02D33BB4067E}" type="slidenum">
              <a:rPr kumimoji="1" lang="ja-JP" altLang="en-US" smtClean="0"/>
              <a:pPr/>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96699"/>
            <a:ext cx="6172200" cy="1651000"/>
          </a:xfrm>
        </p:spPr>
        <p:txBody>
          <a:bodyPr/>
          <a:lstStyle>
            <a:lvl1pPr>
              <a:defRPr/>
            </a:lvl1pPr>
          </a:lstStyle>
          <a:p>
            <a:r>
              <a:rPr kumimoji="1" lang="ja-JP" altLang="en-US"/>
              <a:t>マスタ タイトルの書式設定</a:t>
            </a:r>
          </a:p>
        </p:txBody>
      </p:sp>
      <p:sp>
        <p:nvSpPr>
          <p:cNvPr id="3" name="テキスト プレースホルダ 2"/>
          <p:cNvSpPr>
            <a:spLocks noGrp="1"/>
          </p:cNvSpPr>
          <p:nvPr>
            <p:ph type="body" idx="1"/>
          </p:nvPr>
        </p:nvSpPr>
        <p:spPr>
          <a:xfrm>
            <a:off x="342902" y="2217385"/>
            <a:ext cx="303014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4" name="コンテンツ プレースホルダ 3"/>
          <p:cNvSpPr>
            <a:spLocks noGrp="1"/>
          </p:cNvSpPr>
          <p:nvPr>
            <p:ph sz="half" idx="2"/>
          </p:nvPr>
        </p:nvSpPr>
        <p:spPr>
          <a:xfrm>
            <a:off x="342902" y="3141486"/>
            <a:ext cx="303014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 4"/>
          <p:cNvSpPr>
            <a:spLocks noGrp="1"/>
          </p:cNvSpPr>
          <p:nvPr>
            <p:ph type="body" sz="quarter" idx="3"/>
          </p:nvPr>
        </p:nvSpPr>
        <p:spPr>
          <a:xfrm>
            <a:off x="3483771" y="2217385"/>
            <a:ext cx="303133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6" name="コンテンツ プレースホルダ 5"/>
          <p:cNvSpPr>
            <a:spLocks noGrp="1"/>
          </p:cNvSpPr>
          <p:nvPr>
            <p:ph sz="quarter" idx="4"/>
          </p:nvPr>
        </p:nvSpPr>
        <p:spPr>
          <a:xfrm>
            <a:off x="3483771" y="3141486"/>
            <a:ext cx="303133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 6"/>
          <p:cNvSpPr>
            <a:spLocks noGrp="1"/>
          </p:cNvSpPr>
          <p:nvPr>
            <p:ph type="dt" sz="half" idx="10"/>
          </p:nvPr>
        </p:nvSpPr>
        <p:spPr/>
        <p:txBody>
          <a:bodyPr/>
          <a:lstStyle/>
          <a:p>
            <a:fld id="{69497397-2A61-4168-8514-DE5E9EC9483F}" type="datetimeFigureOut">
              <a:rPr kumimoji="1" lang="ja-JP" altLang="en-US" smtClean="0"/>
              <a:pPr/>
              <a:t>2022/9/8</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41BA89A1-5FF6-4CF7-94FF-02D33BB4067E}" type="slidenum">
              <a:rPr kumimoji="1" lang="ja-JP" altLang="en-US" smtClean="0"/>
              <a:pPr/>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日付プレースホルダ 2"/>
          <p:cNvSpPr>
            <a:spLocks noGrp="1"/>
          </p:cNvSpPr>
          <p:nvPr>
            <p:ph type="dt" sz="half" idx="10"/>
          </p:nvPr>
        </p:nvSpPr>
        <p:spPr/>
        <p:txBody>
          <a:bodyPr/>
          <a:lstStyle/>
          <a:p>
            <a:fld id="{69497397-2A61-4168-8514-DE5E9EC9483F}" type="datetimeFigureOut">
              <a:rPr kumimoji="1" lang="ja-JP" altLang="en-US" smtClean="0"/>
              <a:pPr/>
              <a:t>2022/9/8</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41BA89A1-5FF6-4CF7-94FF-02D33BB4067E}" type="slidenum">
              <a:rPr kumimoji="1" lang="ja-JP" altLang="en-US" smtClean="0"/>
              <a:pPr/>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69497397-2A61-4168-8514-DE5E9EC9483F}" type="datetimeFigureOut">
              <a:rPr kumimoji="1" lang="ja-JP" altLang="en-US" smtClean="0"/>
              <a:pPr/>
              <a:t>2022/9/8</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41BA89A1-5FF6-4CF7-94FF-02D33BB4067E}"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2" y="394406"/>
            <a:ext cx="2256235" cy="1678517"/>
          </a:xfrm>
        </p:spPr>
        <p:txBody>
          <a:bodyPr anchor="b"/>
          <a:lstStyle>
            <a:lvl1pPr algn="l">
              <a:defRPr sz="2000" b="1"/>
            </a:lvl1pPr>
          </a:lstStyle>
          <a:p>
            <a:r>
              <a:rPr kumimoji="1" lang="ja-JP" altLang="en-US"/>
              <a:t>マスタ タイトルの書式設定</a:t>
            </a:r>
          </a:p>
        </p:txBody>
      </p:sp>
      <p:sp>
        <p:nvSpPr>
          <p:cNvPr id="3" name="コンテンツ プレースホルダ 2"/>
          <p:cNvSpPr>
            <a:spLocks noGrp="1"/>
          </p:cNvSpPr>
          <p:nvPr>
            <p:ph idx="1"/>
          </p:nvPr>
        </p:nvSpPr>
        <p:spPr>
          <a:xfrm>
            <a:off x="2681289" y="394409"/>
            <a:ext cx="3833813" cy="845449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 3"/>
          <p:cNvSpPr>
            <a:spLocks noGrp="1"/>
          </p:cNvSpPr>
          <p:nvPr>
            <p:ph type="body" sz="half" idx="2"/>
          </p:nvPr>
        </p:nvSpPr>
        <p:spPr>
          <a:xfrm>
            <a:off x="342902" y="2072925"/>
            <a:ext cx="2256235" cy="677598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69497397-2A61-4168-8514-DE5E9EC9483F}" type="datetimeFigureOut">
              <a:rPr kumimoji="1" lang="ja-JP" altLang="en-US" smtClean="0"/>
              <a:pPr/>
              <a:t>2022/9/8</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41BA89A1-5FF6-4CF7-94FF-02D33BB4067E}" type="slidenum">
              <a:rPr kumimoji="1" lang="ja-JP" altLang="en-US" smtClean="0"/>
              <a:pPr/>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934202"/>
            <a:ext cx="4114800" cy="818622"/>
          </a:xfrm>
        </p:spPr>
        <p:txBody>
          <a:bodyPr anchor="b"/>
          <a:lstStyle>
            <a:lvl1pPr algn="l">
              <a:defRPr sz="2000" b="1"/>
            </a:lvl1pPr>
          </a:lstStyle>
          <a:p>
            <a:r>
              <a:rPr kumimoji="1" lang="ja-JP" altLang="en-US"/>
              <a:t>マスタ タイトルの書式設定</a:t>
            </a:r>
          </a:p>
        </p:txBody>
      </p:sp>
      <p:sp>
        <p:nvSpPr>
          <p:cNvPr id="3" name="図プレースホルダ 2"/>
          <p:cNvSpPr>
            <a:spLocks noGrp="1"/>
          </p:cNvSpPr>
          <p:nvPr>
            <p:ph type="pic" idx="1"/>
          </p:nvPr>
        </p:nvSpPr>
        <p:spPr>
          <a:xfrm>
            <a:off x="1344216" y="885119"/>
            <a:ext cx="4114800" cy="59436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344216" y="7752824"/>
            <a:ext cx="4114800" cy="116257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69497397-2A61-4168-8514-DE5E9EC9483F}" type="datetimeFigureOut">
              <a:rPr kumimoji="1" lang="ja-JP" altLang="en-US" smtClean="0"/>
              <a:pPr/>
              <a:t>2022/9/8</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41BA89A1-5FF6-4CF7-94FF-02D33BB4067E}" type="slidenum">
              <a:rPr kumimoji="1" lang="ja-JP" altLang="en-US" smtClean="0"/>
              <a:pPr/>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342900" y="396699"/>
            <a:ext cx="6172200" cy="1651000"/>
          </a:xfrm>
          <a:prstGeom prst="rect">
            <a:avLst/>
          </a:prstGeom>
        </p:spPr>
        <p:txBody>
          <a:bodyPr vert="horz" lIns="91440" tIns="45720" rIns="91440" bIns="45720" rtlCol="0" anchor="ctr">
            <a:normAutofit/>
          </a:bodyPr>
          <a:lstStyle/>
          <a:p>
            <a:r>
              <a:rPr kumimoji="1" lang="ja-JP" altLang="en-US"/>
              <a:t>マスタ タイトルの書式設定</a:t>
            </a:r>
          </a:p>
        </p:txBody>
      </p:sp>
      <p:sp>
        <p:nvSpPr>
          <p:cNvPr id="3" name="テキスト プレースホルダ 2"/>
          <p:cNvSpPr>
            <a:spLocks noGrp="1"/>
          </p:cNvSpPr>
          <p:nvPr>
            <p:ph type="body" idx="1"/>
          </p:nvPr>
        </p:nvSpPr>
        <p:spPr>
          <a:xfrm>
            <a:off x="342900" y="2311403"/>
            <a:ext cx="6172200" cy="6537502"/>
          </a:xfrm>
          <a:prstGeom prst="rect">
            <a:avLst/>
          </a:prstGeom>
        </p:spPr>
        <p:txBody>
          <a:bodyPr vert="horz" lIns="91440" tIns="45720" rIns="91440" bIns="45720"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2"/>
          </p:nvPr>
        </p:nvSpPr>
        <p:spPr>
          <a:xfrm>
            <a:off x="342900" y="9181398"/>
            <a:ext cx="1600200" cy="527402"/>
          </a:xfrm>
          <a:prstGeom prst="rect">
            <a:avLst/>
          </a:prstGeom>
        </p:spPr>
        <p:txBody>
          <a:bodyPr vert="horz" lIns="91440" tIns="45720" rIns="91440" bIns="45720" rtlCol="0" anchor="ctr"/>
          <a:lstStyle>
            <a:lvl1pPr algn="l">
              <a:defRPr sz="1200">
                <a:solidFill>
                  <a:schemeClr val="tx1">
                    <a:tint val="75000"/>
                  </a:schemeClr>
                </a:solidFill>
              </a:defRPr>
            </a:lvl1pPr>
          </a:lstStyle>
          <a:p>
            <a:fld id="{69497397-2A61-4168-8514-DE5E9EC9483F}" type="datetimeFigureOut">
              <a:rPr kumimoji="1" lang="ja-JP" altLang="en-US" smtClean="0"/>
              <a:pPr/>
              <a:t>2022/9/8</a:t>
            </a:fld>
            <a:endParaRPr kumimoji="1" lang="ja-JP" altLang="en-US"/>
          </a:p>
        </p:txBody>
      </p:sp>
      <p:sp>
        <p:nvSpPr>
          <p:cNvPr id="5" name="フッター プレースホルダ 4"/>
          <p:cNvSpPr>
            <a:spLocks noGrp="1"/>
          </p:cNvSpPr>
          <p:nvPr>
            <p:ph type="ftr" sz="quarter" idx="3"/>
          </p:nvPr>
        </p:nvSpPr>
        <p:spPr>
          <a:xfrm>
            <a:off x="2343150" y="9181398"/>
            <a:ext cx="2171700" cy="527402"/>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4914900" y="9181398"/>
            <a:ext cx="1600200" cy="527402"/>
          </a:xfrm>
          <a:prstGeom prst="rect">
            <a:avLst/>
          </a:prstGeom>
        </p:spPr>
        <p:txBody>
          <a:bodyPr vert="horz" lIns="91440" tIns="45720" rIns="91440" bIns="45720" rtlCol="0" anchor="ctr"/>
          <a:lstStyle>
            <a:lvl1pPr algn="r">
              <a:defRPr sz="1200">
                <a:solidFill>
                  <a:schemeClr val="tx1">
                    <a:tint val="75000"/>
                  </a:schemeClr>
                </a:solidFill>
              </a:defRPr>
            </a:lvl1pPr>
          </a:lstStyle>
          <a:p>
            <a:fld id="{41BA89A1-5FF6-4CF7-94FF-02D33BB4067E}" type="slidenum">
              <a:rPr kumimoji="1" lang="ja-JP" altLang="en-US" smtClean="0"/>
              <a:pPr/>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moj.go.jp/isa/content/930004107.xlsx"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1.jpeg"/><Relationship Id="rId5" Type="http://schemas.openxmlformats.org/officeDocument/2006/relationships/hyperlink" Target="https://forms.gle/PsxcRMvwDPA7NgzC9" TargetMode="External"/><Relationship Id="rId4" Type="http://schemas.openxmlformats.org/officeDocument/2006/relationships/hyperlink" Target="http://www.moj.go.jp/content/000099903.pdf"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http://www.moj.go.jp/isa/content/930004107.xlsx" TargetMode="External"/><Relationship Id="rId2" Type="http://schemas.openxmlformats.org/officeDocument/2006/relationships/notesSlide" Target="../notesSlides/notesSlide2.xml"/><Relationship Id="rId1" Type="http://schemas.openxmlformats.org/officeDocument/2006/relationships/slideLayout" Target="../slideLayouts/slideLayout1.xml"/><Relationship Id="rId6" Type="http://schemas.openxmlformats.org/officeDocument/2006/relationships/image" Target="../media/image1.jpeg"/><Relationship Id="rId5" Type="http://schemas.openxmlformats.org/officeDocument/2006/relationships/hyperlink" Target="https://forms.gle/PsxcRMvwDPA7NgzC9" TargetMode="External"/><Relationship Id="rId4" Type="http://schemas.openxmlformats.org/officeDocument/2006/relationships/hyperlink" Target="http://www.moj.go.jp/content/000099903.pdf"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角丸四角形 3"/>
          <p:cNvSpPr/>
          <p:nvPr/>
        </p:nvSpPr>
        <p:spPr>
          <a:xfrm>
            <a:off x="792140" y="1091998"/>
            <a:ext cx="5728108" cy="3153043"/>
          </a:xfrm>
          <a:prstGeom prst="roundRect">
            <a:avLst>
              <a:gd name="adj" fmla="val 7032"/>
            </a:avLst>
          </a:prstGeom>
          <a:solidFill>
            <a:schemeClr val="accent2">
              <a:lumMod val="20000"/>
              <a:lumOff val="80000"/>
            </a:schemeClr>
          </a:solidFill>
          <a:ln w="1270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marL="228600" indent="-228600"/>
            <a:endParaRPr lang="en-US" altLang="ja-JP" sz="1200" b="1" dirty="0">
              <a:solidFill>
                <a:schemeClr val="tx1"/>
              </a:solidFill>
            </a:endParaRPr>
          </a:p>
          <a:p>
            <a:pPr marL="228600" indent="-228600"/>
            <a:endParaRPr lang="en-US" altLang="ja-JP" sz="1200" b="1" dirty="0">
              <a:solidFill>
                <a:schemeClr val="tx1"/>
              </a:solidFill>
            </a:endParaRPr>
          </a:p>
          <a:p>
            <a:pPr marL="228600" indent="-228600">
              <a:lnSpc>
                <a:spcPts val="1200"/>
              </a:lnSpc>
            </a:pPr>
            <a:endParaRPr lang="en-US" altLang="ja-JP" sz="1200" b="1" dirty="0">
              <a:solidFill>
                <a:schemeClr val="tx1"/>
              </a:solidFill>
            </a:endParaRPr>
          </a:p>
          <a:p>
            <a:pPr marL="228600" indent="-228600">
              <a:lnSpc>
                <a:spcPts val="1200"/>
              </a:lnSpc>
            </a:pPr>
            <a:r>
              <a:rPr lang="en-US" altLang="ja-JP" sz="1200" b="1" dirty="0">
                <a:solidFill>
                  <a:schemeClr val="tx1"/>
                </a:solidFill>
              </a:rPr>
              <a:t>1. Application Form</a:t>
            </a:r>
            <a:r>
              <a:rPr lang="en-US" altLang="ja-JP" sz="1200" dirty="0">
                <a:solidFill>
                  <a:schemeClr val="tx1"/>
                </a:solidFill>
              </a:rPr>
              <a:t>  (for “Students”) </a:t>
            </a:r>
            <a:endParaRPr lang="en-US" altLang="ja-JP" sz="1050" dirty="0">
              <a:solidFill>
                <a:schemeClr val="tx1"/>
              </a:solidFill>
            </a:endParaRPr>
          </a:p>
          <a:p>
            <a:pPr>
              <a:lnSpc>
                <a:spcPts val="1200"/>
              </a:lnSpc>
            </a:pPr>
            <a:r>
              <a:rPr lang="en-US" altLang="ja-JP" sz="1050" dirty="0">
                <a:solidFill>
                  <a:schemeClr val="tx1"/>
                </a:solidFill>
              </a:rPr>
              <a:t>       Download from</a:t>
            </a:r>
            <a:r>
              <a:rPr lang="en-US" altLang="ja-JP" sz="1000" dirty="0">
                <a:solidFill>
                  <a:schemeClr val="tx1"/>
                </a:solidFill>
              </a:rPr>
              <a:t>:</a:t>
            </a:r>
            <a:r>
              <a:rPr lang="en-US" altLang="ja-JP" sz="1000" dirty="0">
                <a:solidFill>
                  <a:schemeClr val="tx1"/>
                </a:solidFill>
                <a:latin typeface="Meiryo UI" pitchFamily="50" charset="-128"/>
                <a:ea typeface="Meiryo UI" pitchFamily="50" charset="-128"/>
                <a:cs typeface="Meiryo UI" pitchFamily="50" charset="-128"/>
              </a:rPr>
              <a:t> </a:t>
            </a:r>
            <a:r>
              <a:rPr lang="en-US" altLang="ja-JP" sz="1000" dirty="0">
                <a:solidFill>
                  <a:schemeClr val="tx1"/>
                </a:solidFill>
                <a:latin typeface="Meiryo UI" pitchFamily="50" charset="-128"/>
                <a:ea typeface="Meiryo UI" pitchFamily="50" charset="-128"/>
                <a:cs typeface="Meiryo UI" pitchFamily="50" charset="-128"/>
                <a:hlinkClick r:id="rId3"/>
              </a:rPr>
              <a:t>http://www.moj.go.jp/isa/content/930004107.xlsx</a:t>
            </a:r>
            <a:endParaRPr lang="en-US" altLang="ja-JP" sz="1000" dirty="0">
              <a:solidFill>
                <a:schemeClr val="tx1"/>
              </a:solidFill>
            </a:endParaRPr>
          </a:p>
          <a:p>
            <a:pPr marL="176213" indent="-176213">
              <a:lnSpc>
                <a:spcPts val="1200"/>
              </a:lnSpc>
            </a:pPr>
            <a:r>
              <a:rPr lang="en-US" altLang="ja-JP" sz="900" dirty="0">
                <a:solidFill>
                  <a:schemeClr val="tx1"/>
                </a:solidFill>
              </a:rPr>
              <a:t>     (5 pages: the first 3 pages for applicants &amp; the last 2 pages for University. If</a:t>
            </a:r>
            <a:r>
              <a:rPr lang="ja-JP" altLang="en-US" sz="900" dirty="0">
                <a:solidFill>
                  <a:schemeClr val="tx1"/>
                </a:solidFill>
              </a:rPr>
              <a:t> </a:t>
            </a:r>
            <a:r>
              <a:rPr lang="en-US" altLang="ja-JP" sz="900" dirty="0">
                <a:solidFill>
                  <a:schemeClr val="tx1"/>
                </a:solidFill>
              </a:rPr>
              <a:t>you</a:t>
            </a:r>
            <a:r>
              <a:rPr lang="ja-JP" altLang="en-US" sz="900" dirty="0">
                <a:solidFill>
                  <a:schemeClr val="tx1"/>
                </a:solidFill>
              </a:rPr>
              <a:t> </a:t>
            </a:r>
            <a:r>
              <a:rPr lang="en-US" altLang="ja-JP" sz="900" dirty="0">
                <a:solidFill>
                  <a:schemeClr val="tx1"/>
                </a:solidFill>
              </a:rPr>
              <a:t>are</a:t>
            </a:r>
            <a:r>
              <a:rPr lang="ja-JP" altLang="en-US" sz="900" dirty="0">
                <a:solidFill>
                  <a:schemeClr val="tx1"/>
                </a:solidFill>
              </a:rPr>
              <a:t> </a:t>
            </a:r>
            <a:r>
              <a:rPr lang="en-US" altLang="ja-JP" sz="900" dirty="0">
                <a:solidFill>
                  <a:schemeClr val="tx1"/>
                </a:solidFill>
              </a:rPr>
              <a:t>to</a:t>
            </a:r>
            <a:r>
              <a:rPr lang="ja-JP" altLang="en-US" sz="900" dirty="0">
                <a:solidFill>
                  <a:schemeClr val="tx1"/>
                </a:solidFill>
              </a:rPr>
              <a:t> </a:t>
            </a:r>
            <a:r>
              <a:rPr lang="en-US" altLang="ja-JP" sz="900" dirty="0">
                <a:solidFill>
                  <a:schemeClr val="tx1"/>
                </a:solidFill>
              </a:rPr>
              <a:t>fill</a:t>
            </a:r>
            <a:r>
              <a:rPr lang="ja-JP" altLang="en-US" sz="900" dirty="0">
                <a:solidFill>
                  <a:schemeClr val="tx1"/>
                </a:solidFill>
              </a:rPr>
              <a:t> </a:t>
            </a:r>
            <a:r>
              <a:rPr lang="en-US" altLang="ja-JP" sz="900" dirty="0">
                <a:solidFill>
                  <a:schemeClr val="tx1"/>
                </a:solidFill>
              </a:rPr>
              <a:t>in</a:t>
            </a:r>
            <a:r>
              <a:rPr lang="ja-JP" altLang="en-US" sz="900" dirty="0">
                <a:solidFill>
                  <a:schemeClr val="tx1"/>
                </a:solidFill>
              </a:rPr>
              <a:t> </a:t>
            </a:r>
            <a:r>
              <a:rPr lang="en-US" altLang="ja-JP" sz="900" dirty="0">
                <a:solidFill>
                  <a:schemeClr val="tx1"/>
                </a:solidFill>
              </a:rPr>
              <a:t>the</a:t>
            </a:r>
            <a:r>
              <a:rPr lang="ja-JP" altLang="en-US" sz="900" dirty="0">
                <a:solidFill>
                  <a:schemeClr val="tx1"/>
                </a:solidFill>
              </a:rPr>
              <a:t> </a:t>
            </a:r>
            <a:r>
              <a:rPr lang="en-US" altLang="ja-JP" sz="900" dirty="0">
                <a:solidFill>
                  <a:schemeClr val="tx1"/>
                </a:solidFill>
              </a:rPr>
              <a:t>latter as well,  in P4,</a:t>
            </a:r>
            <a:br>
              <a:rPr lang="en-US" altLang="ja-JP" sz="900" dirty="0">
                <a:solidFill>
                  <a:schemeClr val="tx1"/>
                </a:solidFill>
              </a:rPr>
            </a:br>
            <a:r>
              <a:rPr lang="en-US" altLang="ja-JP" sz="900" dirty="0">
                <a:solidFill>
                  <a:schemeClr val="tx1"/>
                </a:solidFill>
              </a:rPr>
              <a:t>2-(3) “Corporation name” is </a:t>
            </a:r>
            <a:r>
              <a:rPr lang="en-US" altLang="ja-JP" sz="900" u="sng" dirty="0">
                <a:solidFill>
                  <a:schemeClr val="tx1"/>
                </a:solidFill>
              </a:rPr>
              <a:t>Tohoku University</a:t>
            </a:r>
            <a:r>
              <a:rPr lang="en-US" altLang="ja-JP" sz="900" dirty="0">
                <a:solidFill>
                  <a:schemeClr val="tx1"/>
                </a:solidFill>
              </a:rPr>
              <a:t>, 2-(4) ”Corporation no.” is </a:t>
            </a:r>
            <a:r>
              <a:rPr lang="en-US" altLang="ja-JP" sz="900" b="1" u="sng" dirty="0">
                <a:solidFill>
                  <a:schemeClr val="tx1"/>
                </a:solidFill>
                <a:latin typeface="Meiryo UI" pitchFamily="50" charset="-128"/>
                <a:ea typeface="Meiryo UI" pitchFamily="50" charset="-128"/>
                <a:cs typeface="Meiryo UI" pitchFamily="50" charset="-128"/>
              </a:rPr>
              <a:t>7370005002147</a:t>
            </a:r>
            <a:r>
              <a:rPr lang="en-US" altLang="ja-JP" sz="900" u="sng" dirty="0">
                <a:solidFill>
                  <a:schemeClr val="tx1"/>
                </a:solidFill>
                <a:latin typeface="Meiryo UI" pitchFamily="50" charset="-128"/>
                <a:ea typeface="Meiryo UI" pitchFamily="50" charset="-128"/>
                <a:cs typeface="Meiryo UI" pitchFamily="50" charset="-128"/>
              </a:rPr>
              <a:t>)</a:t>
            </a:r>
            <a:endParaRPr lang="en-US" altLang="ja-JP" sz="900" dirty="0">
              <a:solidFill>
                <a:schemeClr val="tx1"/>
              </a:solidFill>
            </a:endParaRPr>
          </a:p>
          <a:p>
            <a:pPr marL="176213" indent="-176213">
              <a:lnSpc>
                <a:spcPts val="1200"/>
              </a:lnSpc>
            </a:pPr>
            <a:r>
              <a:rPr lang="en-US" altLang="ja-JP" sz="1200" b="1" dirty="0">
                <a:solidFill>
                  <a:prstClr val="black"/>
                </a:solidFill>
              </a:rPr>
              <a:t>2. ID Photo</a:t>
            </a:r>
            <a:r>
              <a:rPr lang="en-US" altLang="ja-JP" sz="1050" dirty="0">
                <a:solidFill>
                  <a:prstClr val="black"/>
                </a:solidFill>
              </a:rPr>
              <a:t> </a:t>
            </a:r>
            <a:r>
              <a:rPr lang="en-US" altLang="ja-JP" sz="1000" dirty="0">
                <a:solidFill>
                  <a:prstClr val="black"/>
                </a:solidFill>
              </a:rPr>
              <a:t>(4x3cm)  Write your name on the back</a:t>
            </a:r>
            <a:r>
              <a:rPr lang="ja-JP" altLang="en-US" sz="1000" dirty="0">
                <a:solidFill>
                  <a:prstClr val="black"/>
                </a:solidFill>
              </a:rPr>
              <a:t> </a:t>
            </a:r>
            <a:r>
              <a:rPr lang="en-US" altLang="ja-JP" sz="1000" dirty="0">
                <a:solidFill>
                  <a:prstClr val="black"/>
                </a:solidFill>
              </a:rPr>
              <a:t>and paste it to the application form.</a:t>
            </a:r>
            <a:endParaRPr lang="en-US" altLang="ja-JP" sz="800" dirty="0">
              <a:solidFill>
                <a:schemeClr val="tx1"/>
              </a:solidFill>
            </a:endParaRPr>
          </a:p>
          <a:p>
            <a:pPr marL="176213" indent="-176213">
              <a:lnSpc>
                <a:spcPts val="1200"/>
              </a:lnSpc>
            </a:pPr>
            <a:r>
              <a:rPr lang="en-US" altLang="ja-JP" sz="1200" b="1" dirty="0">
                <a:solidFill>
                  <a:schemeClr val="tx1"/>
                </a:solidFill>
              </a:rPr>
              <a:t>3. Document(s) for proof of financial support</a:t>
            </a:r>
            <a:r>
              <a:rPr lang="ja-JP" altLang="en-US" sz="1200" b="1" dirty="0">
                <a:solidFill>
                  <a:schemeClr val="tx1"/>
                </a:solidFill>
              </a:rPr>
              <a:t> </a:t>
            </a:r>
            <a:endParaRPr lang="en-US" altLang="ja-JP" sz="1200" b="1" dirty="0">
              <a:solidFill>
                <a:schemeClr val="tx1"/>
              </a:solidFill>
            </a:endParaRPr>
          </a:p>
          <a:p>
            <a:pPr marL="176213" indent="-176213">
              <a:lnSpc>
                <a:spcPts val="1200"/>
              </a:lnSpc>
            </a:pPr>
            <a:r>
              <a:rPr lang="en-US" altLang="ja-JP" sz="1200" dirty="0">
                <a:solidFill>
                  <a:schemeClr val="tx1"/>
                </a:solidFill>
              </a:rPr>
              <a:t>     </a:t>
            </a:r>
            <a:r>
              <a:rPr lang="en-US" altLang="ja-JP" sz="1000" dirty="0">
                <a:solidFill>
                  <a:schemeClr val="tx1"/>
                </a:solidFill>
              </a:rPr>
              <a:t>*Approx. 80,000 JYP/month is said to be the minimum.</a:t>
            </a:r>
          </a:p>
          <a:p>
            <a:pPr marL="176213" indent="-176213">
              <a:lnSpc>
                <a:spcPts val="1200"/>
              </a:lnSpc>
            </a:pPr>
            <a:r>
              <a:rPr lang="en-US" altLang="ja-JP" sz="1000" dirty="0">
                <a:solidFill>
                  <a:schemeClr val="tx1"/>
                </a:solidFill>
              </a:rPr>
              <a:t>	 - </a:t>
            </a:r>
            <a:r>
              <a:rPr lang="en-US" altLang="ja-JP" sz="1000" u="sng" dirty="0">
                <a:solidFill>
                  <a:schemeClr val="tx1"/>
                </a:solidFill>
              </a:rPr>
              <a:t>MEXT students</a:t>
            </a:r>
            <a:r>
              <a:rPr lang="en-US" altLang="ja-JP" sz="1000" dirty="0">
                <a:solidFill>
                  <a:schemeClr val="tx1"/>
                </a:solidFill>
              </a:rPr>
              <a:t> </a:t>
            </a:r>
            <a:r>
              <a:rPr lang="ja-JP" altLang="en-US" sz="1000" dirty="0">
                <a:solidFill>
                  <a:schemeClr val="tx1"/>
                </a:solidFill>
              </a:rPr>
              <a:t>→</a:t>
            </a:r>
            <a:r>
              <a:rPr lang="en-US" altLang="ja-JP" sz="1000" dirty="0">
                <a:solidFill>
                  <a:schemeClr val="tx1"/>
                </a:solidFill>
              </a:rPr>
              <a:t> Certificate of MEXT Scholarship</a:t>
            </a:r>
          </a:p>
          <a:p>
            <a:pPr marL="176213" indent="-176213">
              <a:lnSpc>
                <a:spcPts val="1200"/>
              </a:lnSpc>
            </a:pPr>
            <a:r>
              <a:rPr lang="en-US" altLang="ja-JP" sz="1000" dirty="0">
                <a:solidFill>
                  <a:schemeClr val="tx1"/>
                </a:solidFill>
              </a:rPr>
              <a:t>	 - </a:t>
            </a:r>
            <a:r>
              <a:rPr lang="en-US" altLang="ja-JP" sz="1000" u="sng" dirty="0">
                <a:solidFill>
                  <a:schemeClr val="tx1"/>
                </a:solidFill>
              </a:rPr>
              <a:t>Self-financed students with  scholarship</a:t>
            </a:r>
            <a:r>
              <a:rPr lang="ja-JP" altLang="en-US" sz="1000" dirty="0">
                <a:solidFill>
                  <a:schemeClr val="tx1"/>
                </a:solidFill>
              </a:rPr>
              <a:t> →</a:t>
            </a:r>
            <a:r>
              <a:rPr lang="en-US" altLang="ja-JP" sz="1000" dirty="0">
                <a:solidFill>
                  <a:schemeClr val="tx1"/>
                </a:solidFill>
              </a:rPr>
              <a:t> Certificate of the scholarship</a:t>
            </a:r>
          </a:p>
          <a:p>
            <a:pPr marL="176213" indent="-176213">
              <a:lnSpc>
                <a:spcPts val="1200"/>
              </a:lnSpc>
            </a:pPr>
            <a:r>
              <a:rPr lang="en-US" altLang="ja-JP" sz="1000" dirty="0">
                <a:solidFill>
                  <a:schemeClr val="tx1"/>
                </a:solidFill>
              </a:rPr>
              <a:t>	 - </a:t>
            </a:r>
            <a:r>
              <a:rPr lang="en-US" altLang="ja-JP" sz="1000" u="sng" dirty="0">
                <a:solidFill>
                  <a:schemeClr val="tx1"/>
                </a:solidFill>
              </a:rPr>
              <a:t>Self-financed students with no financial support</a:t>
            </a:r>
            <a:r>
              <a:rPr lang="en-US" altLang="ja-JP" sz="1000" dirty="0">
                <a:solidFill>
                  <a:schemeClr val="tx1"/>
                </a:solidFill>
              </a:rPr>
              <a:t>   </a:t>
            </a:r>
            <a:r>
              <a:rPr lang="ja-JP" altLang="en-US" sz="1000" dirty="0">
                <a:solidFill>
                  <a:schemeClr val="tx1"/>
                </a:solidFill>
              </a:rPr>
              <a:t>→</a:t>
            </a:r>
            <a:r>
              <a:rPr lang="en-US" altLang="ja-JP" sz="1000" dirty="0">
                <a:solidFill>
                  <a:schemeClr val="tx1"/>
                </a:solidFill>
              </a:rPr>
              <a:t> Any kind of proof (e.g.  bank book)</a:t>
            </a:r>
            <a:endParaRPr lang="en-US" altLang="ja-JP" sz="1200" b="1" dirty="0">
              <a:solidFill>
                <a:schemeClr val="tx1"/>
              </a:solidFill>
            </a:endParaRPr>
          </a:p>
          <a:p>
            <a:pPr marL="176213" indent="-176213">
              <a:lnSpc>
                <a:spcPts val="1200"/>
              </a:lnSpc>
            </a:pPr>
            <a:r>
              <a:rPr lang="en-US" altLang="ja-JP" sz="1200" b="1" dirty="0">
                <a:solidFill>
                  <a:schemeClr val="tx1"/>
                </a:solidFill>
              </a:rPr>
              <a:t>4. Academic transcript</a:t>
            </a:r>
          </a:p>
          <a:p>
            <a:pPr marL="176213" indent="-176213">
              <a:lnSpc>
                <a:spcPts val="1200"/>
              </a:lnSpc>
            </a:pPr>
            <a:r>
              <a:rPr lang="en-US" altLang="ja-JP" sz="1200" b="1" dirty="0">
                <a:solidFill>
                  <a:schemeClr val="tx1"/>
                </a:solidFill>
              </a:rPr>
              <a:t>5. Certificate of Enrollment</a:t>
            </a:r>
          </a:p>
          <a:p>
            <a:pPr marL="176213" indent="-176213">
              <a:lnSpc>
                <a:spcPts val="1200"/>
              </a:lnSpc>
            </a:pPr>
            <a:r>
              <a:rPr lang="en-US" altLang="ja-JP" sz="1000" dirty="0">
                <a:solidFill>
                  <a:schemeClr val="tx1"/>
                </a:solidFill>
              </a:rPr>
              <a:t>       The certificates can be issued instantly by using the Automatic Certificate Machine located near Student Support Section. </a:t>
            </a:r>
            <a:r>
              <a:rPr lang="ja-JP" altLang="en-US" sz="1000" dirty="0">
                <a:solidFill>
                  <a:schemeClr val="tx1"/>
                </a:solidFill>
              </a:rPr>
              <a:t>（</a:t>
            </a:r>
            <a:r>
              <a:rPr lang="en-US" altLang="ja-JP" sz="1000" dirty="0" err="1">
                <a:solidFill>
                  <a:schemeClr val="tx1"/>
                </a:solidFill>
              </a:rPr>
              <a:t>Tohokudai</a:t>
            </a:r>
            <a:r>
              <a:rPr lang="en-US" altLang="ja-JP" sz="1000" dirty="0">
                <a:solidFill>
                  <a:schemeClr val="tx1"/>
                </a:solidFill>
              </a:rPr>
              <a:t> ID &amp; password are required</a:t>
            </a:r>
            <a:r>
              <a:rPr lang="ja-JP" altLang="en-US" sz="1000" dirty="0">
                <a:solidFill>
                  <a:schemeClr val="tx1"/>
                </a:solidFill>
              </a:rPr>
              <a:t>）</a:t>
            </a:r>
            <a:endParaRPr lang="en-US" altLang="ja-JP" sz="1000" dirty="0">
              <a:solidFill>
                <a:schemeClr val="tx1"/>
              </a:solidFill>
            </a:endParaRPr>
          </a:p>
          <a:p>
            <a:pPr marL="176213" indent="-176213">
              <a:lnSpc>
                <a:spcPts val="800"/>
              </a:lnSpc>
            </a:pPr>
            <a:endParaRPr lang="en-US" altLang="ja-JP" sz="1000" dirty="0">
              <a:solidFill>
                <a:schemeClr val="tx1"/>
              </a:solidFill>
            </a:endParaRPr>
          </a:p>
          <a:p>
            <a:pPr marL="176213" indent="-176213">
              <a:lnSpc>
                <a:spcPts val="1200"/>
              </a:lnSpc>
            </a:pPr>
            <a:r>
              <a:rPr lang="en-US" altLang="ja-JP" sz="1200" b="1" dirty="0">
                <a:solidFill>
                  <a:schemeClr val="tx1"/>
                </a:solidFill>
              </a:rPr>
              <a:t>&lt;If your student status is changing at the time of extension application&gt; </a:t>
            </a:r>
          </a:p>
          <a:p>
            <a:pPr marL="176213" indent="-176213">
              <a:lnSpc>
                <a:spcPts val="1200"/>
              </a:lnSpc>
            </a:pPr>
            <a:r>
              <a:rPr lang="ja-JP" altLang="en-US" sz="1200" b="1" dirty="0">
                <a:solidFill>
                  <a:schemeClr val="tx1"/>
                </a:solidFill>
              </a:rPr>
              <a:t> </a:t>
            </a:r>
            <a:r>
              <a:rPr lang="en-US" altLang="ja-JP" sz="1000" dirty="0" err="1">
                <a:solidFill>
                  <a:schemeClr val="tx1"/>
                </a:solidFill>
              </a:rPr>
              <a:t>i</a:t>
            </a:r>
            <a:r>
              <a:rPr lang="en-US" altLang="ja-JP" sz="1000" dirty="0">
                <a:solidFill>
                  <a:schemeClr val="tx1"/>
                </a:solidFill>
              </a:rPr>
              <a:t>)  Research Student-&gt;MC/DC program: </a:t>
            </a:r>
            <a:r>
              <a:rPr lang="en-US" altLang="ja-JP" sz="1000" b="1" spc="-20" dirty="0">
                <a:solidFill>
                  <a:schemeClr val="tx1"/>
                </a:solidFill>
              </a:rPr>
              <a:t>1,2,3  </a:t>
            </a:r>
            <a:r>
              <a:rPr lang="en-US" altLang="ja-JP" sz="1000" spc="-20" dirty="0">
                <a:solidFill>
                  <a:schemeClr val="tx1"/>
                </a:solidFill>
              </a:rPr>
              <a:t>and  </a:t>
            </a:r>
            <a:r>
              <a:rPr lang="en-US" altLang="ja-JP" sz="1000" b="1" spc="-20" dirty="0">
                <a:solidFill>
                  <a:schemeClr val="tx1"/>
                </a:solidFill>
              </a:rPr>
              <a:t>″Certificate of Admission″</a:t>
            </a:r>
            <a:r>
              <a:rPr lang="ja-JP" altLang="en-US" sz="1000" b="1" spc="-20" dirty="0">
                <a:solidFill>
                  <a:schemeClr val="tx1"/>
                </a:solidFill>
              </a:rPr>
              <a:t>（</a:t>
            </a:r>
            <a:r>
              <a:rPr lang="en-US" altLang="ja-JP" sz="1000" i="1" spc="-20" dirty="0" err="1">
                <a:solidFill>
                  <a:schemeClr val="tx1"/>
                </a:solidFill>
              </a:rPr>
              <a:t>Nyugaku</a:t>
            </a:r>
            <a:r>
              <a:rPr lang="en-US" altLang="ja-JP" sz="1000" i="1" spc="-20" dirty="0">
                <a:solidFill>
                  <a:schemeClr val="tx1"/>
                </a:solidFill>
              </a:rPr>
              <a:t> </a:t>
            </a:r>
            <a:r>
              <a:rPr lang="en-US" altLang="ja-JP" sz="1000" i="1" spc="-20" dirty="0" err="1">
                <a:solidFill>
                  <a:schemeClr val="tx1"/>
                </a:solidFill>
              </a:rPr>
              <a:t>Kyokasho</a:t>
            </a:r>
            <a:r>
              <a:rPr lang="en-US" altLang="ja-JP" sz="1000" i="1" spc="-20" dirty="0">
                <a:solidFill>
                  <a:schemeClr val="tx1"/>
                </a:solidFill>
              </a:rPr>
              <a:t> </a:t>
            </a:r>
            <a:r>
              <a:rPr lang="ja-JP" altLang="en-US" sz="900" b="1" spc="-20" dirty="0">
                <a:solidFill>
                  <a:schemeClr val="tx1"/>
                </a:solidFill>
              </a:rPr>
              <a:t>入学許可書）</a:t>
            </a:r>
            <a:r>
              <a:rPr lang="ja-JP" altLang="en-US" sz="800" b="1" spc="-20" dirty="0">
                <a:solidFill>
                  <a:srgbClr val="00CC00"/>
                </a:solidFill>
              </a:rPr>
              <a:t>*</a:t>
            </a:r>
            <a:endParaRPr lang="en-US" altLang="ja-JP" sz="800" dirty="0">
              <a:solidFill>
                <a:srgbClr val="00CC00"/>
              </a:solidFill>
            </a:endParaRPr>
          </a:p>
          <a:p>
            <a:pPr marL="176213" indent="-176213">
              <a:lnSpc>
                <a:spcPts val="1200"/>
              </a:lnSpc>
            </a:pPr>
            <a:r>
              <a:rPr lang="en-US" altLang="ja-JP" sz="1000" dirty="0">
                <a:solidFill>
                  <a:schemeClr val="tx1"/>
                </a:solidFill>
              </a:rPr>
              <a:t> ii) </a:t>
            </a:r>
            <a:r>
              <a:rPr lang="en-US" altLang="ja-JP" sz="1000" spc="-20" dirty="0">
                <a:solidFill>
                  <a:schemeClr val="tx1"/>
                </a:solidFill>
              </a:rPr>
              <a:t>BA -&gt; MC , </a:t>
            </a:r>
            <a:r>
              <a:rPr lang="en-US" altLang="ja-JP" sz="1000" dirty="0">
                <a:solidFill>
                  <a:schemeClr val="tx1"/>
                </a:solidFill>
              </a:rPr>
              <a:t>MC</a:t>
            </a:r>
            <a:r>
              <a:rPr lang="ja-JP" altLang="en-US" sz="1000" dirty="0">
                <a:solidFill>
                  <a:schemeClr val="tx1"/>
                </a:solidFill>
              </a:rPr>
              <a:t> </a:t>
            </a:r>
            <a:r>
              <a:rPr lang="en-US" altLang="ja-JP" sz="1000" dirty="0">
                <a:solidFill>
                  <a:schemeClr val="tx1"/>
                </a:solidFill>
              </a:rPr>
              <a:t>-&gt;</a:t>
            </a:r>
            <a:r>
              <a:rPr lang="ja-JP" altLang="en-US" sz="1000" dirty="0">
                <a:solidFill>
                  <a:schemeClr val="tx1"/>
                </a:solidFill>
              </a:rPr>
              <a:t> </a:t>
            </a:r>
            <a:r>
              <a:rPr lang="en-US" altLang="ja-JP" sz="1000" dirty="0">
                <a:solidFill>
                  <a:schemeClr val="tx1"/>
                </a:solidFill>
              </a:rPr>
              <a:t>DC: </a:t>
            </a:r>
            <a:r>
              <a:rPr lang="en-US" altLang="ja-JP" sz="1100" b="1" dirty="0">
                <a:solidFill>
                  <a:schemeClr val="tx1"/>
                </a:solidFill>
              </a:rPr>
              <a:t>1‐5</a:t>
            </a:r>
            <a:r>
              <a:rPr lang="ja-JP" altLang="en-US" sz="1000" dirty="0">
                <a:solidFill>
                  <a:schemeClr val="tx1"/>
                </a:solidFill>
              </a:rPr>
              <a:t> </a:t>
            </a:r>
            <a:r>
              <a:rPr lang="en-US" altLang="ja-JP" sz="1000" dirty="0">
                <a:solidFill>
                  <a:schemeClr val="tx1"/>
                </a:solidFill>
              </a:rPr>
              <a:t>above and ″</a:t>
            </a:r>
            <a:r>
              <a:rPr lang="en-US" altLang="ja-JP" sz="1000" b="1" dirty="0">
                <a:solidFill>
                  <a:schemeClr val="tx1"/>
                </a:solidFill>
              </a:rPr>
              <a:t>Certificate</a:t>
            </a:r>
            <a:r>
              <a:rPr lang="ja-JP" altLang="en-US" sz="1000" b="1" dirty="0">
                <a:solidFill>
                  <a:schemeClr val="tx1"/>
                </a:solidFill>
              </a:rPr>
              <a:t> </a:t>
            </a:r>
            <a:r>
              <a:rPr lang="en-US" altLang="ja-JP" sz="1000" b="1" dirty="0">
                <a:solidFill>
                  <a:schemeClr val="tx1"/>
                </a:solidFill>
              </a:rPr>
              <a:t>of</a:t>
            </a:r>
            <a:r>
              <a:rPr lang="ja-JP" altLang="en-US" sz="1000" b="1" dirty="0">
                <a:solidFill>
                  <a:schemeClr val="tx1"/>
                </a:solidFill>
              </a:rPr>
              <a:t> </a:t>
            </a:r>
            <a:r>
              <a:rPr lang="en-US" altLang="ja-JP" sz="1000" b="1" dirty="0">
                <a:solidFill>
                  <a:schemeClr val="tx1"/>
                </a:solidFill>
              </a:rPr>
              <a:t>Admission/Advancement″</a:t>
            </a:r>
            <a:r>
              <a:rPr lang="ja-JP" altLang="en-US" sz="1000" dirty="0">
                <a:solidFill>
                  <a:schemeClr val="tx1"/>
                </a:solidFill>
              </a:rPr>
              <a:t> （</a:t>
            </a:r>
            <a:r>
              <a:rPr lang="en-US" altLang="ja-JP" sz="1000" i="1" dirty="0" err="1">
                <a:solidFill>
                  <a:schemeClr val="tx1"/>
                </a:solidFill>
              </a:rPr>
              <a:t>Nyugaku</a:t>
            </a:r>
            <a:r>
              <a:rPr lang="en-US" altLang="ja-JP" sz="1000" i="1" dirty="0">
                <a:solidFill>
                  <a:schemeClr val="tx1"/>
                </a:solidFill>
              </a:rPr>
              <a:t>/</a:t>
            </a:r>
            <a:r>
              <a:rPr lang="en-US" altLang="ja-JP" sz="1000" i="1" dirty="0" err="1">
                <a:solidFill>
                  <a:schemeClr val="tx1"/>
                </a:solidFill>
              </a:rPr>
              <a:t>Shingaku</a:t>
            </a:r>
            <a:r>
              <a:rPr lang="en-US" altLang="ja-JP" sz="1000" i="1" dirty="0">
                <a:solidFill>
                  <a:schemeClr val="tx1"/>
                </a:solidFill>
              </a:rPr>
              <a:t> </a:t>
            </a:r>
            <a:r>
              <a:rPr lang="en-US" altLang="ja-JP" sz="1000" i="1" dirty="0" err="1">
                <a:solidFill>
                  <a:schemeClr val="tx1"/>
                </a:solidFill>
              </a:rPr>
              <a:t>Kyokasho</a:t>
            </a:r>
            <a:r>
              <a:rPr lang="en-US" altLang="ja-JP" sz="1000" i="1" dirty="0">
                <a:solidFill>
                  <a:schemeClr val="tx1"/>
                </a:solidFill>
              </a:rPr>
              <a:t> </a:t>
            </a:r>
            <a:r>
              <a:rPr lang="ja-JP" altLang="en-US" sz="900" b="1" dirty="0">
                <a:solidFill>
                  <a:schemeClr val="tx1"/>
                </a:solidFill>
              </a:rPr>
              <a:t>入学／進学許可書</a:t>
            </a:r>
            <a:r>
              <a:rPr lang="ja-JP" altLang="en-US" sz="900" dirty="0">
                <a:solidFill>
                  <a:schemeClr val="tx1"/>
                </a:solidFill>
              </a:rPr>
              <a:t>）</a:t>
            </a:r>
            <a:r>
              <a:rPr lang="en-US" altLang="ja-JP" sz="1200" b="1" dirty="0">
                <a:solidFill>
                  <a:srgbClr val="00CC00"/>
                </a:solidFill>
              </a:rPr>
              <a:t>* </a:t>
            </a:r>
            <a:r>
              <a:rPr lang="en-US" altLang="ja-JP" sz="1000" dirty="0">
                <a:solidFill>
                  <a:schemeClr val="tx1"/>
                </a:solidFill>
              </a:rPr>
              <a:t>(</a:t>
            </a:r>
            <a:r>
              <a:rPr lang="en-US" altLang="ja-JP" sz="1000" b="1" dirty="0">
                <a:solidFill>
                  <a:schemeClr val="tx1"/>
                </a:solidFill>
              </a:rPr>
              <a:t>4</a:t>
            </a:r>
            <a:r>
              <a:rPr lang="en-US" altLang="ja-JP" sz="1000" dirty="0">
                <a:solidFill>
                  <a:schemeClr val="tx1"/>
                </a:solidFill>
              </a:rPr>
              <a:t> and </a:t>
            </a:r>
            <a:r>
              <a:rPr lang="en-US" altLang="ja-JP" sz="1000" b="1" dirty="0">
                <a:solidFill>
                  <a:schemeClr val="tx1"/>
                </a:solidFill>
              </a:rPr>
              <a:t>5</a:t>
            </a:r>
            <a:r>
              <a:rPr lang="ja-JP" altLang="en-US" sz="1000" b="1" dirty="0">
                <a:solidFill>
                  <a:schemeClr val="tx1"/>
                </a:solidFill>
              </a:rPr>
              <a:t> </a:t>
            </a:r>
            <a:r>
              <a:rPr lang="en-US" altLang="ja-JP" sz="1000" dirty="0">
                <a:solidFill>
                  <a:schemeClr val="tx1"/>
                </a:solidFill>
              </a:rPr>
              <a:t>could be from the last program: undergraduate or master’s)</a:t>
            </a:r>
          </a:p>
          <a:p>
            <a:pPr marL="176213" indent="-176213">
              <a:lnSpc>
                <a:spcPts val="1200"/>
              </a:lnSpc>
            </a:pPr>
            <a:r>
              <a:rPr lang="en-US" altLang="ja-JP" sz="1000" dirty="0">
                <a:solidFill>
                  <a:schemeClr val="tx1"/>
                </a:solidFill>
              </a:rPr>
              <a:t>iii) MEXT students:  the scholarship certificate is not required if unavailable at the time of application </a:t>
            </a:r>
          </a:p>
          <a:p>
            <a:pPr marL="176213" indent="-176213">
              <a:lnSpc>
                <a:spcPts val="1200"/>
              </a:lnSpc>
            </a:pPr>
            <a:endParaRPr lang="en-US" altLang="ja-JP" sz="1000" dirty="0">
              <a:solidFill>
                <a:schemeClr val="tx1"/>
              </a:solidFill>
            </a:endParaRPr>
          </a:p>
          <a:p>
            <a:pPr marL="176213" indent="-176213">
              <a:lnSpc>
                <a:spcPts val="1100"/>
              </a:lnSpc>
            </a:pPr>
            <a:br>
              <a:rPr lang="en-US" altLang="ja-JP" sz="1000" u="sng" dirty="0">
                <a:solidFill>
                  <a:schemeClr val="tx1"/>
                </a:solidFill>
              </a:rPr>
            </a:br>
            <a:endParaRPr lang="en-US" altLang="ja-JP" sz="1200" b="1" dirty="0">
              <a:solidFill>
                <a:schemeClr val="tx1"/>
              </a:solidFill>
            </a:endParaRPr>
          </a:p>
        </p:txBody>
      </p:sp>
      <p:sp>
        <p:nvSpPr>
          <p:cNvPr id="6" name="下矢印 5"/>
          <p:cNvSpPr/>
          <p:nvPr/>
        </p:nvSpPr>
        <p:spPr>
          <a:xfrm>
            <a:off x="530119" y="1053911"/>
            <a:ext cx="288032" cy="3223853"/>
          </a:xfrm>
          <a:prstGeom prst="downArrow">
            <a:avLst>
              <a:gd name="adj1" fmla="val 41103"/>
              <a:gd name="adj2" fmla="val 45930"/>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rgbClr val="FF0000"/>
              </a:solidFill>
            </a:endParaRPr>
          </a:p>
        </p:txBody>
      </p:sp>
      <p:sp>
        <p:nvSpPr>
          <p:cNvPr id="9" name="角丸四角形 8"/>
          <p:cNvSpPr/>
          <p:nvPr/>
        </p:nvSpPr>
        <p:spPr>
          <a:xfrm>
            <a:off x="453904" y="4307925"/>
            <a:ext cx="6066344" cy="428230"/>
          </a:xfrm>
          <a:prstGeom prst="roundRect">
            <a:avLst/>
          </a:prstGeom>
          <a:solidFill>
            <a:schemeClr val="accent3">
              <a:lumMod val="40000"/>
              <a:lumOff val="60000"/>
              <a:alpha val="50000"/>
            </a:schemeClr>
          </a:solidFill>
          <a:ln w="22225">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300" b="1" dirty="0">
                <a:solidFill>
                  <a:schemeClr val="tx1"/>
                </a:solidFill>
              </a:rPr>
              <a:t>Submit the Application </a:t>
            </a:r>
            <a:r>
              <a:rPr lang="en-US" altLang="ja-JP" sz="1300" b="1" dirty="0">
                <a:solidFill>
                  <a:schemeClr val="tx1"/>
                </a:solidFill>
              </a:rPr>
              <a:t>F</a:t>
            </a:r>
            <a:r>
              <a:rPr kumimoji="1" lang="en-US" altLang="ja-JP" sz="1300" b="1" dirty="0">
                <a:solidFill>
                  <a:schemeClr val="tx1"/>
                </a:solidFill>
              </a:rPr>
              <a:t>orm at </a:t>
            </a:r>
            <a:r>
              <a:rPr lang="en-US" altLang="ja-JP" sz="1300" b="1" dirty="0">
                <a:solidFill>
                  <a:srgbClr val="0000FF"/>
                </a:solidFill>
              </a:rPr>
              <a:t>Student Support Section</a:t>
            </a:r>
            <a:r>
              <a:rPr kumimoji="1" lang="en-US" altLang="ja-JP" sz="1300" b="1" dirty="0">
                <a:solidFill>
                  <a:srgbClr val="0000FF"/>
                </a:solidFill>
              </a:rPr>
              <a:t>. </a:t>
            </a:r>
          </a:p>
          <a:p>
            <a:r>
              <a:rPr lang="en-US" altLang="ja-JP" sz="1000" dirty="0">
                <a:solidFill>
                  <a:schemeClr val="tx1"/>
                </a:solidFill>
              </a:rPr>
              <a:t>Student Support Section will confirm your application and the form will be returned in </a:t>
            </a:r>
            <a:r>
              <a:rPr lang="en-US" altLang="ja-JP" sz="1000" u="sng" dirty="0">
                <a:solidFill>
                  <a:schemeClr val="tx1"/>
                </a:solidFill>
              </a:rPr>
              <a:t>a couple of business days.</a:t>
            </a:r>
            <a:endParaRPr kumimoji="1" lang="en-US" altLang="ja-JP" sz="1000" dirty="0">
              <a:solidFill>
                <a:schemeClr val="tx1"/>
              </a:solidFill>
            </a:endParaRPr>
          </a:p>
        </p:txBody>
      </p:sp>
      <p:sp>
        <p:nvSpPr>
          <p:cNvPr id="11" name="角丸四角形 10"/>
          <p:cNvSpPr/>
          <p:nvPr/>
        </p:nvSpPr>
        <p:spPr>
          <a:xfrm>
            <a:off x="434504" y="4863747"/>
            <a:ext cx="6085744" cy="416090"/>
          </a:xfrm>
          <a:prstGeom prst="roundRect">
            <a:avLst/>
          </a:prstGeom>
          <a:solidFill>
            <a:schemeClr val="accent3">
              <a:lumMod val="40000"/>
              <a:lumOff val="60000"/>
              <a:alpha val="50000"/>
            </a:schemeClr>
          </a:solidFill>
          <a:ln w="22225">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1300" b="1" dirty="0">
                <a:solidFill>
                  <a:schemeClr val="tx1"/>
                </a:solidFill>
              </a:rPr>
              <a:t>Submit</a:t>
            </a:r>
            <a:r>
              <a:rPr kumimoji="1" lang="en-US" altLang="ja-JP" sz="1300" b="1" dirty="0">
                <a:solidFill>
                  <a:schemeClr val="tx1"/>
                </a:solidFill>
              </a:rPr>
              <a:t> the documents to the </a:t>
            </a:r>
            <a:r>
              <a:rPr kumimoji="1" lang="en-US" altLang="ja-JP" sz="1300" b="1" dirty="0">
                <a:solidFill>
                  <a:srgbClr val="0000FF"/>
                </a:solidFill>
              </a:rPr>
              <a:t>Sendai Regional Immigratio</a:t>
            </a:r>
            <a:r>
              <a:rPr lang="en-US" altLang="ja-JP" sz="1300" b="1" dirty="0">
                <a:solidFill>
                  <a:srgbClr val="0000FF"/>
                </a:solidFill>
              </a:rPr>
              <a:t>n Services Bureau  </a:t>
            </a:r>
            <a:r>
              <a:rPr lang="en-US" altLang="ja-JP" sz="1300" b="1" u="sng" dirty="0">
                <a:solidFill>
                  <a:srgbClr val="FF0000"/>
                </a:solidFill>
              </a:rPr>
              <a:t>before the expiration date</a:t>
            </a:r>
            <a:r>
              <a:rPr lang="en-US" altLang="ja-JP" sz="1300" b="1" dirty="0">
                <a:solidFill>
                  <a:schemeClr val="tx1"/>
                </a:solidFill>
              </a:rPr>
              <a:t>. </a:t>
            </a:r>
            <a:r>
              <a:rPr lang="en-US" altLang="ja-JP" sz="1000" spc="-30" dirty="0">
                <a:solidFill>
                  <a:schemeClr val="tx1"/>
                </a:solidFill>
              </a:rPr>
              <a:t>No appointment required. Make sure to take your </a:t>
            </a:r>
            <a:r>
              <a:rPr lang="en-US" altLang="ja-JP" sz="1000" b="1" spc="-30" dirty="0">
                <a:solidFill>
                  <a:schemeClr val="tx1"/>
                </a:solidFill>
              </a:rPr>
              <a:t>Passport</a:t>
            </a:r>
            <a:r>
              <a:rPr lang="en-US" altLang="ja-JP" sz="1000" spc="-30" dirty="0">
                <a:solidFill>
                  <a:schemeClr val="tx1"/>
                </a:solidFill>
              </a:rPr>
              <a:t> and </a:t>
            </a:r>
            <a:r>
              <a:rPr lang="en-US" altLang="ja-JP" sz="1000" b="1" spc="-30" dirty="0">
                <a:solidFill>
                  <a:schemeClr val="tx1"/>
                </a:solidFill>
              </a:rPr>
              <a:t>Residence Card </a:t>
            </a:r>
            <a:r>
              <a:rPr lang="en-US" altLang="ja-JP" sz="1000" spc="-30" dirty="0">
                <a:solidFill>
                  <a:schemeClr val="tx1"/>
                </a:solidFill>
              </a:rPr>
              <a:t>with you.</a:t>
            </a:r>
            <a:r>
              <a:rPr kumimoji="1" lang="en-US" altLang="ja-JP" sz="1000" spc="-30" dirty="0">
                <a:solidFill>
                  <a:schemeClr val="tx1"/>
                </a:solidFill>
              </a:rPr>
              <a:t> </a:t>
            </a:r>
          </a:p>
        </p:txBody>
      </p:sp>
      <p:sp>
        <p:nvSpPr>
          <p:cNvPr id="13" name="角丸四角形 12"/>
          <p:cNvSpPr/>
          <p:nvPr/>
        </p:nvSpPr>
        <p:spPr>
          <a:xfrm>
            <a:off x="460513" y="5412119"/>
            <a:ext cx="6075552" cy="755232"/>
          </a:xfrm>
          <a:prstGeom prst="roundRect">
            <a:avLst/>
          </a:prstGeom>
          <a:solidFill>
            <a:schemeClr val="accent3">
              <a:lumMod val="40000"/>
              <a:lumOff val="60000"/>
              <a:alpha val="50000"/>
            </a:schemeClr>
          </a:solidFill>
          <a:ln w="22225">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1300" b="1" dirty="0">
                <a:solidFill>
                  <a:schemeClr val="tx1"/>
                </a:solidFill>
              </a:rPr>
              <a:t>Visit </a:t>
            </a:r>
            <a:r>
              <a:rPr kumimoji="1" lang="en-US" altLang="ja-JP" sz="1300" b="1" dirty="0">
                <a:solidFill>
                  <a:schemeClr val="tx1"/>
                </a:solidFill>
              </a:rPr>
              <a:t>the </a:t>
            </a:r>
            <a:r>
              <a:rPr kumimoji="1" lang="en-US" altLang="ja-JP" sz="1300" b="1" dirty="0">
                <a:solidFill>
                  <a:srgbClr val="0000FF"/>
                </a:solidFill>
              </a:rPr>
              <a:t>Sendai Regional Immigration Services Bureau</a:t>
            </a:r>
            <a:r>
              <a:rPr lang="en-US" altLang="ja-JP" sz="1300" b="1" dirty="0">
                <a:solidFill>
                  <a:srgbClr val="0000FF"/>
                </a:solidFill>
              </a:rPr>
              <a:t> </a:t>
            </a:r>
            <a:r>
              <a:rPr lang="en-US" altLang="ja-JP" sz="1300" b="1" dirty="0">
                <a:solidFill>
                  <a:schemeClr val="tx1"/>
                </a:solidFill>
              </a:rPr>
              <a:t>to receive your new “Residence Card.”</a:t>
            </a:r>
            <a:endParaRPr kumimoji="1" lang="en-US" altLang="ja-JP" sz="1300" b="1" dirty="0">
              <a:solidFill>
                <a:schemeClr val="tx1"/>
              </a:solidFill>
            </a:endParaRPr>
          </a:p>
          <a:p>
            <a:r>
              <a:rPr lang="en-US" altLang="ja-JP" sz="1000" dirty="0">
                <a:solidFill>
                  <a:schemeClr val="tx1"/>
                </a:solidFill>
              </a:rPr>
              <a:t>The extension result will be notified you by a notification postcard sent from the Bureau in about one or two weeks after the application.  Bring items (1) to (5) below and </a:t>
            </a:r>
            <a:r>
              <a:rPr lang="en-US" altLang="ja-JP" sz="1000" dirty="0">
                <a:solidFill>
                  <a:srgbClr val="FF0000"/>
                </a:solidFill>
              </a:rPr>
              <a:t>pick it up by the designated deadline on the notice</a:t>
            </a:r>
            <a:r>
              <a:rPr lang="en-US" altLang="ja-JP" sz="1000" dirty="0">
                <a:solidFill>
                  <a:schemeClr val="tx1"/>
                </a:solidFill>
              </a:rPr>
              <a:t>.</a:t>
            </a:r>
          </a:p>
        </p:txBody>
      </p:sp>
      <p:sp>
        <p:nvSpPr>
          <p:cNvPr id="17" name="角丸四角形吹き出し 16"/>
          <p:cNvSpPr/>
          <p:nvPr/>
        </p:nvSpPr>
        <p:spPr>
          <a:xfrm>
            <a:off x="806611" y="6223729"/>
            <a:ext cx="4339041" cy="859518"/>
          </a:xfrm>
          <a:prstGeom prst="wedgeRoundRectCallout">
            <a:avLst>
              <a:gd name="adj1" fmla="val -47401"/>
              <a:gd name="adj2" fmla="val -7316"/>
              <a:gd name="adj3" fmla="val 16667"/>
            </a:avLst>
          </a:prstGeom>
          <a:solidFill>
            <a:schemeClr val="accent2">
              <a:lumMod val="20000"/>
              <a:lumOff val="80000"/>
            </a:schemeClr>
          </a:solidFill>
          <a:ln w="1270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28600" lvl="0" indent="-228600">
              <a:lnSpc>
                <a:spcPts val="1100"/>
              </a:lnSpc>
              <a:buFontTx/>
              <a:buAutoNum type="arabicParenBoth"/>
            </a:pPr>
            <a:r>
              <a:rPr lang="en-US" altLang="ja-JP" sz="1000" dirty="0">
                <a:solidFill>
                  <a:prstClr val="black"/>
                </a:solidFill>
              </a:rPr>
              <a:t>Passport</a:t>
            </a:r>
          </a:p>
          <a:p>
            <a:pPr marL="228600" indent="-228600">
              <a:lnSpc>
                <a:spcPts val="1100"/>
              </a:lnSpc>
              <a:buFontTx/>
              <a:buAutoNum type="arabicParenBoth"/>
            </a:pPr>
            <a:r>
              <a:rPr lang="en-US" altLang="ja-JP" sz="1000" dirty="0">
                <a:solidFill>
                  <a:prstClr val="black"/>
                </a:solidFill>
              </a:rPr>
              <a:t>Revenue Stamp of 4,000 JPY as a handling fee; it should be paid </a:t>
            </a:r>
            <a:br>
              <a:rPr lang="en-US" altLang="ja-JP" sz="1000" dirty="0">
                <a:solidFill>
                  <a:prstClr val="black"/>
                </a:solidFill>
              </a:rPr>
            </a:br>
            <a:r>
              <a:rPr lang="en-US" altLang="ja-JP" sz="1000" dirty="0">
                <a:solidFill>
                  <a:prstClr val="black"/>
                </a:solidFill>
              </a:rPr>
              <a:t> along with the prescribed form (</a:t>
            </a:r>
            <a:r>
              <a:rPr lang="en-US" altLang="ja-JP" sz="1000" dirty="0">
                <a:solidFill>
                  <a:prstClr val="black"/>
                </a:solidFill>
                <a:hlinkClick r:id="rId4"/>
              </a:rPr>
              <a:t>Certificate for Payment of Fee</a:t>
            </a:r>
            <a:r>
              <a:rPr lang="en-US" altLang="ja-JP" sz="1000" dirty="0">
                <a:solidFill>
                  <a:prstClr val="black"/>
                </a:solidFill>
              </a:rPr>
              <a:t>). </a:t>
            </a:r>
          </a:p>
          <a:p>
            <a:pPr marL="228600" indent="-228600">
              <a:lnSpc>
                <a:spcPts val="1100"/>
              </a:lnSpc>
              <a:buFontTx/>
              <a:buAutoNum type="arabicParenBoth"/>
            </a:pPr>
            <a:r>
              <a:rPr lang="en-US" altLang="ja-JP" sz="1000" dirty="0">
                <a:solidFill>
                  <a:prstClr val="black"/>
                </a:solidFill>
              </a:rPr>
              <a:t>Residence Card </a:t>
            </a:r>
          </a:p>
          <a:p>
            <a:pPr marL="228600" indent="-228600">
              <a:lnSpc>
                <a:spcPts val="1100"/>
              </a:lnSpc>
              <a:buFontTx/>
              <a:buAutoNum type="arabicParenBoth"/>
            </a:pPr>
            <a:r>
              <a:rPr lang="en-US" altLang="ja-JP" sz="1000" spc="-20" dirty="0">
                <a:solidFill>
                  <a:prstClr val="black"/>
                </a:solidFill>
              </a:rPr>
              <a:t>Receipt of extension application when submitting the application documents</a:t>
            </a:r>
          </a:p>
          <a:p>
            <a:pPr marL="228600" indent="-228600">
              <a:lnSpc>
                <a:spcPts val="1100"/>
              </a:lnSpc>
              <a:buFontTx/>
              <a:buAutoNum type="arabicParenBoth"/>
            </a:pPr>
            <a:r>
              <a:rPr lang="en-US" altLang="ja-JP" sz="1000" dirty="0">
                <a:solidFill>
                  <a:prstClr val="black"/>
                </a:solidFill>
              </a:rPr>
              <a:t>Notification postcard  sent from the Bureau</a:t>
            </a:r>
          </a:p>
        </p:txBody>
      </p:sp>
      <p:sp>
        <p:nvSpPr>
          <p:cNvPr id="20" name="正方形/長方形 19"/>
          <p:cNvSpPr/>
          <p:nvPr/>
        </p:nvSpPr>
        <p:spPr>
          <a:xfrm>
            <a:off x="0" y="128464"/>
            <a:ext cx="6858000" cy="584775"/>
          </a:xfrm>
          <a:prstGeom prst="rect">
            <a:avLst/>
          </a:prstGeom>
          <a:noFill/>
        </p:spPr>
        <p:txBody>
          <a:bodyPr wrap="square" lIns="91440" tIns="45720" rIns="91440" bIns="45720">
            <a:spAutoFit/>
          </a:bodyPr>
          <a:lstStyle/>
          <a:p>
            <a:pPr algn="ctr"/>
            <a:r>
              <a:rPr lang="en-US" altLang="ja-JP" sz="3200" b="1" cap="none" spc="-200" dirty="0">
                <a:ln w="12700">
                  <a:solidFill>
                    <a:schemeClr val="tx2">
                      <a:satMod val="155000"/>
                    </a:schemeClr>
                  </a:solidFill>
                  <a:prstDash val="solid"/>
                </a:ln>
                <a:solidFill>
                  <a:srgbClr val="0000FF"/>
                </a:solidFill>
                <a:effectLst>
                  <a:outerShdw blurRad="41275" dist="20320" dir="1800000" algn="tl" rotWithShape="0">
                    <a:srgbClr val="000000">
                      <a:alpha val="40000"/>
                    </a:srgbClr>
                  </a:outerShdw>
                </a:effectLst>
              </a:rPr>
              <a:t>Application for Extension of Period of Sta</a:t>
            </a:r>
            <a:r>
              <a:rPr lang="en-US" altLang="ja-JP" sz="3200" b="1" spc="-200" dirty="0">
                <a:ln w="12700">
                  <a:solidFill>
                    <a:schemeClr val="tx2">
                      <a:satMod val="155000"/>
                    </a:schemeClr>
                  </a:solidFill>
                  <a:prstDash val="solid"/>
                </a:ln>
                <a:solidFill>
                  <a:srgbClr val="0000FF"/>
                </a:solidFill>
                <a:effectLst>
                  <a:outerShdw blurRad="41275" dist="20320" dir="1800000" algn="tl" rotWithShape="0">
                    <a:srgbClr val="000000">
                      <a:alpha val="40000"/>
                    </a:srgbClr>
                  </a:outerShdw>
                </a:effectLst>
              </a:rPr>
              <a:t>y</a:t>
            </a:r>
            <a:endParaRPr lang="ja-JP" altLang="en-US" sz="3200" b="1" cap="none" spc="-200" dirty="0">
              <a:ln w="12700">
                <a:solidFill>
                  <a:schemeClr val="tx2">
                    <a:satMod val="155000"/>
                  </a:schemeClr>
                </a:solidFill>
                <a:prstDash val="solid"/>
              </a:ln>
              <a:solidFill>
                <a:srgbClr val="0000FF"/>
              </a:solidFill>
              <a:effectLst>
                <a:outerShdw blurRad="41275" dist="20320" dir="1800000" algn="tl" rotWithShape="0">
                  <a:srgbClr val="000000">
                    <a:alpha val="40000"/>
                  </a:srgbClr>
                </a:outerShdw>
              </a:effectLst>
            </a:endParaRPr>
          </a:p>
        </p:txBody>
      </p:sp>
      <p:sp>
        <p:nvSpPr>
          <p:cNvPr id="21" name="テキスト ボックス 20"/>
          <p:cNvSpPr txBox="1"/>
          <p:nvPr/>
        </p:nvSpPr>
        <p:spPr>
          <a:xfrm>
            <a:off x="1381772" y="560512"/>
            <a:ext cx="4242123" cy="307777"/>
          </a:xfrm>
          <a:prstGeom prst="rect">
            <a:avLst/>
          </a:prstGeom>
          <a:noFill/>
        </p:spPr>
        <p:txBody>
          <a:bodyPr wrap="none" rtlCol="0">
            <a:spAutoFit/>
          </a:bodyPr>
          <a:lstStyle/>
          <a:p>
            <a:r>
              <a:rPr lang="en-US" altLang="ja-JP" sz="1400" b="1" dirty="0"/>
              <a:t>- For S</a:t>
            </a:r>
            <a:r>
              <a:rPr kumimoji="1" lang="en-US" altLang="ja-JP" sz="1400" b="1" dirty="0"/>
              <a:t>tudents in School of Science, Tohoku University -</a:t>
            </a:r>
            <a:endParaRPr kumimoji="1" lang="ja-JP" altLang="en-US" sz="1400" b="1" dirty="0"/>
          </a:p>
        </p:txBody>
      </p:sp>
      <p:sp>
        <p:nvSpPr>
          <p:cNvPr id="23" name="正方形/長方形 22"/>
          <p:cNvSpPr/>
          <p:nvPr/>
        </p:nvSpPr>
        <p:spPr>
          <a:xfrm>
            <a:off x="44624" y="56456"/>
            <a:ext cx="6768752" cy="9792008"/>
          </a:xfrm>
          <a:prstGeom prst="rect">
            <a:avLst/>
          </a:prstGeom>
          <a:noFill/>
          <a:ln w="254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 name="角丸四角形吹き出し 24"/>
          <p:cNvSpPr/>
          <p:nvPr/>
        </p:nvSpPr>
        <p:spPr>
          <a:xfrm>
            <a:off x="5008354" y="6207875"/>
            <a:ext cx="1620000" cy="755232"/>
          </a:xfrm>
          <a:prstGeom prst="wedgeRoundRectCallout">
            <a:avLst>
              <a:gd name="adj1" fmla="val -81512"/>
              <a:gd name="adj2" fmla="val -5389"/>
              <a:gd name="adj3" fmla="val 16667"/>
            </a:avLst>
          </a:pr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nSpc>
                <a:spcPts val="1100"/>
              </a:lnSpc>
            </a:pPr>
            <a:r>
              <a:rPr lang="en-US" altLang="ja-JP" sz="1000" dirty="0">
                <a:solidFill>
                  <a:prstClr val="black"/>
                </a:solidFill>
              </a:rPr>
              <a:t>BUY a revenue stamp in advance at a post office </a:t>
            </a:r>
            <a:br>
              <a:rPr lang="en-US" altLang="ja-JP" sz="1000" dirty="0">
                <a:solidFill>
                  <a:prstClr val="black"/>
                </a:solidFill>
              </a:rPr>
            </a:br>
            <a:r>
              <a:rPr lang="en-US" altLang="ja-JP" sz="1000" dirty="0">
                <a:solidFill>
                  <a:prstClr val="black"/>
                </a:solidFill>
              </a:rPr>
              <a:t>or at a convenience </a:t>
            </a:r>
            <a:br>
              <a:rPr lang="en-US" altLang="ja-JP" sz="1000" dirty="0">
                <a:solidFill>
                  <a:prstClr val="black"/>
                </a:solidFill>
              </a:rPr>
            </a:br>
            <a:r>
              <a:rPr lang="en-US" altLang="ja-JP" sz="1000" dirty="0">
                <a:solidFill>
                  <a:prstClr val="black"/>
                </a:solidFill>
              </a:rPr>
              <a:t>store with </a:t>
            </a:r>
            <a:br>
              <a:rPr lang="en-US" altLang="ja-JP" sz="1000" dirty="0">
                <a:solidFill>
                  <a:prstClr val="black"/>
                </a:solidFill>
              </a:rPr>
            </a:br>
            <a:r>
              <a:rPr lang="en-US" altLang="ja-JP" sz="1000" dirty="0">
                <a:solidFill>
                  <a:prstClr val="black"/>
                </a:solidFill>
              </a:rPr>
              <a:t> </a:t>
            </a:r>
            <a:r>
              <a:rPr lang="en-US" altLang="ja-JP" sz="1000" dirty="0">
                <a:solidFill>
                  <a:prstClr val="black"/>
                </a:solidFill>
                <a:latin typeface="+mj-lt"/>
              </a:rPr>
              <a:t>“</a:t>
            </a:r>
            <a:r>
              <a:rPr lang="ja-JP" altLang="en-US" sz="1000" b="1" dirty="0">
                <a:solidFill>
                  <a:prstClr val="black"/>
                </a:solidFill>
                <a:latin typeface="+mj-lt"/>
              </a:rPr>
              <a:t>〒</a:t>
            </a:r>
            <a:r>
              <a:rPr lang="en-US" altLang="ja-JP" sz="1000" dirty="0">
                <a:solidFill>
                  <a:prstClr val="black"/>
                </a:solidFill>
                <a:latin typeface="+mj-lt"/>
              </a:rPr>
              <a:t>” sign</a:t>
            </a:r>
            <a:r>
              <a:rPr lang="en-US" altLang="ja-JP" sz="1000" dirty="0">
                <a:solidFill>
                  <a:prstClr val="black"/>
                </a:solidFill>
              </a:rPr>
              <a:t>.</a:t>
            </a:r>
          </a:p>
        </p:txBody>
      </p:sp>
      <p:sp>
        <p:nvSpPr>
          <p:cNvPr id="18" name="テキスト ボックス 17"/>
          <p:cNvSpPr txBox="1"/>
          <p:nvPr/>
        </p:nvSpPr>
        <p:spPr>
          <a:xfrm>
            <a:off x="569507" y="9556541"/>
            <a:ext cx="5983946" cy="307777"/>
          </a:xfrm>
          <a:prstGeom prst="rect">
            <a:avLst/>
          </a:prstGeom>
          <a:noFill/>
        </p:spPr>
        <p:txBody>
          <a:bodyPr wrap="none" rtlCol="0">
            <a:spAutoFit/>
          </a:bodyPr>
          <a:lstStyle/>
          <a:p>
            <a:r>
              <a:rPr lang="en-US" altLang="ja-JP" sz="1400" b="1" dirty="0"/>
              <a:t>                      Questions? </a:t>
            </a:r>
            <a:r>
              <a:rPr lang="en-US" altLang="ja-JP" sz="1200" dirty="0"/>
              <a:t>Contact DIRECT, School of Science: </a:t>
            </a:r>
            <a:r>
              <a:rPr lang="en-US" altLang="ja-JP" sz="1200" u="sng" dirty="0">
                <a:solidFill>
                  <a:srgbClr val="0000FF"/>
                </a:solidFill>
              </a:rPr>
              <a:t>direct@mail.sci.tohoku.ac.jp</a:t>
            </a:r>
            <a:endParaRPr kumimoji="1" lang="ja-JP" altLang="en-US" sz="1200" u="sng" dirty="0">
              <a:solidFill>
                <a:srgbClr val="0000FF"/>
              </a:solidFill>
            </a:endParaRPr>
          </a:p>
        </p:txBody>
      </p:sp>
      <p:sp>
        <p:nvSpPr>
          <p:cNvPr id="19" name="テキスト ボックス 18"/>
          <p:cNvSpPr txBox="1"/>
          <p:nvPr/>
        </p:nvSpPr>
        <p:spPr>
          <a:xfrm>
            <a:off x="5623895" y="49412"/>
            <a:ext cx="1223633" cy="230832"/>
          </a:xfrm>
          <a:prstGeom prst="rect">
            <a:avLst/>
          </a:prstGeom>
          <a:noFill/>
        </p:spPr>
        <p:txBody>
          <a:bodyPr wrap="square" rtlCol="0">
            <a:spAutoFit/>
          </a:bodyPr>
          <a:lstStyle/>
          <a:p>
            <a:pPr algn="r"/>
            <a:r>
              <a:rPr lang="en-US" altLang="ja-JP" sz="900" dirty="0"/>
              <a:t>As of September 2022</a:t>
            </a:r>
            <a:endParaRPr kumimoji="1" lang="ja-JP" altLang="en-US" sz="900" dirty="0"/>
          </a:p>
        </p:txBody>
      </p:sp>
      <p:sp>
        <p:nvSpPr>
          <p:cNvPr id="26" name="テキスト ボックス 25"/>
          <p:cNvSpPr txBox="1"/>
          <p:nvPr/>
        </p:nvSpPr>
        <p:spPr>
          <a:xfrm>
            <a:off x="219393" y="7623432"/>
            <a:ext cx="6419213" cy="2021707"/>
          </a:xfrm>
          <a:prstGeom prst="rect">
            <a:avLst/>
          </a:prstGeom>
          <a:noFill/>
        </p:spPr>
        <p:txBody>
          <a:bodyPr wrap="square" rtlCol="0">
            <a:spAutoFit/>
          </a:bodyPr>
          <a:lstStyle/>
          <a:p>
            <a:pPr marL="228600" indent="-228600">
              <a:lnSpc>
                <a:spcPts val="1100"/>
              </a:lnSpc>
              <a:buFont typeface="+mj-lt"/>
              <a:buAutoNum type="alphaLcPeriod"/>
            </a:pPr>
            <a:r>
              <a:rPr lang="ja-JP" altLang="en-US" sz="1000" dirty="0"/>
              <a:t> </a:t>
            </a:r>
            <a:r>
              <a:rPr lang="en-US" altLang="ja-JP" sz="1000" dirty="0"/>
              <a:t>The application must be submitted </a:t>
            </a:r>
            <a:r>
              <a:rPr lang="en-US" altLang="ja-JP" sz="1000" u="sng" dirty="0"/>
              <a:t>by the applicant</a:t>
            </a:r>
            <a:r>
              <a:rPr lang="en-US" altLang="ja-JP" sz="1000" dirty="0"/>
              <a:t> him/herself.</a:t>
            </a:r>
          </a:p>
          <a:p>
            <a:pPr marL="228600" indent="-228600">
              <a:lnSpc>
                <a:spcPts val="1100"/>
              </a:lnSpc>
              <a:buFont typeface="+mj-lt"/>
              <a:buAutoNum type="alphaLcPeriod"/>
            </a:pPr>
            <a:r>
              <a:rPr lang="ja-JP" altLang="en-US" sz="1000" dirty="0"/>
              <a:t> </a:t>
            </a:r>
            <a:r>
              <a:rPr lang="en-US" altLang="ja-JP" sz="1000" dirty="0"/>
              <a:t>You can apply for the extension</a:t>
            </a:r>
            <a:r>
              <a:rPr lang="en-US" altLang="ja-JP" sz="1000" u="sng" dirty="0">
                <a:solidFill>
                  <a:srgbClr val="FF0000"/>
                </a:solidFill>
              </a:rPr>
              <a:t> THREE months prior to the expiration date</a:t>
            </a:r>
            <a:r>
              <a:rPr lang="en-US" altLang="ja-JP" sz="1000" dirty="0"/>
              <a:t>.</a:t>
            </a:r>
          </a:p>
          <a:p>
            <a:pPr marL="228600" indent="-228600">
              <a:lnSpc>
                <a:spcPts val="1100"/>
              </a:lnSpc>
              <a:buFont typeface="+mj-lt"/>
              <a:buAutoNum type="alphaLcPeriod"/>
            </a:pPr>
            <a:r>
              <a:rPr lang="ja-JP" altLang="en-US" sz="1000" dirty="0"/>
              <a:t> </a:t>
            </a:r>
            <a:r>
              <a:rPr lang="en-US" altLang="ja-JP" sz="1000" dirty="0"/>
              <a:t>Documents must be issued within the last three months of your application.  </a:t>
            </a:r>
          </a:p>
          <a:p>
            <a:pPr marL="228600" indent="-228600">
              <a:lnSpc>
                <a:spcPts val="1100"/>
              </a:lnSpc>
              <a:buFont typeface="+mj-lt"/>
              <a:buAutoNum type="alphaLcPeriod"/>
            </a:pPr>
            <a:r>
              <a:rPr lang="ja-JP" altLang="en-US" sz="1000" dirty="0"/>
              <a:t> </a:t>
            </a:r>
            <a:r>
              <a:rPr lang="en-US" altLang="ja-JP" sz="1000" dirty="0"/>
              <a:t>Once you apply for your extension before expiration, your current resident status will be valid until it is extended, or otherwise two months from the original expiration date, whichever comes first</a:t>
            </a:r>
            <a:r>
              <a:rPr lang="en-US" altLang="ja-JP" sz="1000" spc="-20" dirty="0"/>
              <a:t>.  (Even after the expiration date.)</a:t>
            </a:r>
          </a:p>
          <a:p>
            <a:pPr marL="228600" indent="-228600">
              <a:lnSpc>
                <a:spcPts val="1100"/>
              </a:lnSpc>
              <a:buFont typeface="+mj-lt"/>
              <a:buAutoNum type="alphaLcPeriod"/>
            </a:pPr>
            <a:r>
              <a:rPr lang="en-US" altLang="ja-JP" sz="1000" dirty="0"/>
              <a:t>Once your application is accepted by the Bureau, you can go abroad without getting a re-entry permit .</a:t>
            </a:r>
          </a:p>
          <a:p>
            <a:pPr marL="228600" indent="-228600">
              <a:lnSpc>
                <a:spcPts val="1100"/>
              </a:lnSpc>
              <a:buFont typeface="+mj-lt"/>
              <a:buAutoNum type="alphaLcPeriod"/>
            </a:pPr>
            <a:r>
              <a:rPr lang="en-US" altLang="ja-JP" sz="1000" dirty="0"/>
              <a:t>In some cases, you may be asked to submit additional documents .</a:t>
            </a:r>
          </a:p>
          <a:p>
            <a:pPr marL="228600" indent="-228600">
              <a:lnSpc>
                <a:spcPts val="1100"/>
              </a:lnSpc>
              <a:buFont typeface="+mj-lt"/>
              <a:buAutoNum type="alphaLcPeriod"/>
            </a:pPr>
            <a:r>
              <a:rPr lang="en-US" altLang="ja-JP" sz="1000" dirty="0"/>
              <a:t>Documents written in other than Japanese language, Japanese translation </a:t>
            </a:r>
            <a:r>
              <a:rPr lang="ja-JP" altLang="en-US" sz="1000" dirty="0"/>
              <a:t> </a:t>
            </a:r>
            <a:r>
              <a:rPr lang="en-US" altLang="ja-JP" sz="1000" dirty="0"/>
              <a:t>may be required. </a:t>
            </a:r>
          </a:p>
          <a:p>
            <a:pPr marL="177800" indent="-177800">
              <a:lnSpc>
                <a:spcPts val="800"/>
              </a:lnSpc>
            </a:pPr>
            <a:endParaRPr lang="en-US" altLang="ja-JP" sz="1000" dirty="0"/>
          </a:p>
          <a:p>
            <a:pPr marL="177800" indent="-177800">
              <a:lnSpc>
                <a:spcPts val="1100"/>
              </a:lnSpc>
            </a:pPr>
            <a:r>
              <a:rPr lang="en-US" altLang="ja-JP" sz="1000" dirty="0"/>
              <a:t>  </a:t>
            </a:r>
            <a:r>
              <a:rPr lang="en-US" altLang="ja-JP" sz="1300" dirty="0">
                <a:solidFill>
                  <a:srgbClr val="00CC00"/>
                </a:solidFill>
              </a:rPr>
              <a:t>*</a:t>
            </a:r>
            <a:r>
              <a:rPr lang="en-US" altLang="ja-JP" sz="1000" b="1" dirty="0"/>
              <a:t> “Certificate</a:t>
            </a:r>
            <a:r>
              <a:rPr lang="ja-JP" altLang="en-US" sz="1000" b="1" dirty="0"/>
              <a:t> </a:t>
            </a:r>
            <a:r>
              <a:rPr lang="en-US" altLang="ja-JP" sz="1000" b="1" dirty="0"/>
              <a:t>of</a:t>
            </a:r>
            <a:r>
              <a:rPr lang="ja-JP" altLang="en-US" sz="1000" b="1" dirty="0"/>
              <a:t> </a:t>
            </a:r>
            <a:r>
              <a:rPr lang="en-US" altLang="ja-JP" sz="1000" b="1" dirty="0"/>
              <a:t>Admission/Advancement”</a:t>
            </a:r>
            <a:r>
              <a:rPr lang="ja-JP" altLang="en-US" sz="1000" dirty="0"/>
              <a:t>（</a:t>
            </a:r>
            <a:r>
              <a:rPr lang="en-US" altLang="ja-JP" sz="1000" i="1" dirty="0" err="1"/>
              <a:t>Nyugaku</a:t>
            </a:r>
            <a:r>
              <a:rPr lang="en-US" altLang="ja-JP" sz="1000" i="1" dirty="0"/>
              <a:t>/</a:t>
            </a:r>
            <a:r>
              <a:rPr lang="en-US" altLang="ja-JP" sz="1000" i="1" dirty="0" err="1"/>
              <a:t>Shingaku</a:t>
            </a:r>
            <a:r>
              <a:rPr lang="en-US" altLang="ja-JP" sz="1000" i="1" dirty="0"/>
              <a:t> </a:t>
            </a:r>
            <a:r>
              <a:rPr lang="en-US" altLang="ja-JP" sz="1000" i="1" dirty="0" err="1"/>
              <a:t>Kyokasho</a:t>
            </a:r>
            <a:r>
              <a:rPr lang="en-US" altLang="ja-JP" sz="1000" i="1" dirty="0"/>
              <a:t> </a:t>
            </a:r>
            <a:r>
              <a:rPr lang="ja-JP" altLang="en-US" sz="1000" dirty="0"/>
              <a:t>入学／進学許可書） </a:t>
            </a:r>
            <a:r>
              <a:rPr lang="en-US" altLang="ja-JP" sz="1000" dirty="0"/>
              <a:t>is issued after the enrollment procedure for the next program, and usually, will not be obtained until right before the enrollment date. </a:t>
            </a:r>
            <a:br>
              <a:rPr lang="en-US" altLang="ja-JP" sz="1000" dirty="0"/>
            </a:br>
            <a:r>
              <a:rPr lang="en-US" altLang="ja-JP" sz="1000" dirty="0"/>
              <a:t>If you want to apply for an extension while this certificate is unavailable, “</a:t>
            </a:r>
            <a:r>
              <a:rPr lang="en-US" altLang="ja-JP" sz="1000" b="1" dirty="0"/>
              <a:t>Certificate of going on to the next program” </a:t>
            </a:r>
            <a:r>
              <a:rPr lang="ja-JP" altLang="en-US" sz="1000" spc="-20" dirty="0"/>
              <a:t>（</a:t>
            </a:r>
            <a:r>
              <a:rPr lang="en-US" altLang="ja-JP" sz="1000" i="1" spc="-20" dirty="0" err="1"/>
              <a:t>Shingaku</a:t>
            </a:r>
            <a:r>
              <a:rPr lang="en-US" altLang="ja-JP" sz="1000" i="1" spc="-20" dirty="0"/>
              <a:t> </a:t>
            </a:r>
            <a:r>
              <a:rPr lang="en-US" altLang="ja-JP" sz="1000" i="1" spc="-20" dirty="0" err="1"/>
              <a:t>Yotei</a:t>
            </a:r>
            <a:r>
              <a:rPr lang="en-US" altLang="ja-JP" sz="1000" i="1" spc="-20" dirty="0"/>
              <a:t> </a:t>
            </a:r>
            <a:r>
              <a:rPr lang="en-US" altLang="ja-JP" sz="1000" i="1" spc="-20" dirty="0" err="1"/>
              <a:t>Shoumeisho</a:t>
            </a:r>
            <a:r>
              <a:rPr lang="en-US" altLang="ja-JP" sz="1000" i="1" spc="-20" dirty="0"/>
              <a:t> </a:t>
            </a:r>
            <a:r>
              <a:rPr lang="ja-JP" altLang="en-US" sz="1000" spc="-20" dirty="0"/>
              <a:t>進学予定証明書</a:t>
            </a:r>
            <a:r>
              <a:rPr lang="ja-JP" altLang="en-US" sz="1000" dirty="0"/>
              <a:t>）</a:t>
            </a:r>
            <a:r>
              <a:rPr lang="en-US" altLang="ja-JP" sz="1000" dirty="0"/>
              <a:t>will be issued to you by Graduate Academic Affairs Section. </a:t>
            </a:r>
            <a:br>
              <a:rPr lang="en-US" altLang="ja-JP" sz="1000" dirty="0"/>
            </a:br>
            <a:r>
              <a:rPr lang="en-US" altLang="ja-JP" sz="900" dirty="0"/>
              <a:t> [Note that the “Letter</a:t>
            </a:r>
            <a:r>
              <a:rPr lang="ja-JP" altLang="en-US" sz="900" dirty="0"/>
              <a:t> </a:t>
            </a:r>
            <a:r>
              <a:rPr lang="en-US" altLang="ja-JP" sz="900" dirty="0"/>
              <a:t>of</a:t>
            </a:r>
            <a:r>
              <a:rPr lang="ja-JP" altLang="en-US" sz="900" dirty="0"/>
              <a:t> </a:t>
            </a:r>
            <a:r>
              <a:rPr lang="en-US" altLang="ja-JP" sz="900" dirty="0"/>
              <a:t>Acceptance”</a:t>
            </a:r>
            <a:r>
              <a:rPr lang="ja-JP" altLang="en-US" sz="900" dirty="0"/>
              <a:t> </a:t>
            </a:r>
            <a:r>
              <a:rPr lang="en-US" altLang="ja-JP" sz="900" spc="-20" dirty="0"/>
              <a:t>(</a:t>
            </a:r>
            <a:r>
              <a:rPr lang="en-US" altLang="ja-JP" sz="900" i="1" spc="-20" dirty="0" err="1"/>
              <a:t>Goukaku</a:t>
            </a:r>
            <a:r>
              <a:rPr lang="ja-JP" altLang="en-US" sz="900" i="1" spc="-20" dirty="0"/>
              <a:t> </a:t>
            </a:r>
            <a:r>
              <a:rPr lang="en-US" altLang="ja-JP" sz="900" i="1" spc="-20" dirty="0" err="1"/>
              <a:t>Tuuchisho</a:t>
            </a:r>
            <a:r>
              <a:rPr lang="en-US" altLang="ja-JP" sz="900" i="1" spc="-20" dirty="0"/>
              <a:t> </a:t>
            </a:r>
            <a:r>
              <a:rPr lang="ja-JP" altLang="en-US" sz="900" spc="-20" dirty="0"/>
              <a:t>合格通知書</a:t>
            </a:r>
            <a:r>
              <a:rPr lang="en-US" altLang="ja-JP" sz="900" spc="-20" dirty="0"/>
              <a:t>)</a:t>
            </a:r>
            <a:r>
              <a:rPr lang="ja-JP" altLang="en-US" sz="900" spc="-20" dirty="0"/>
              <a:t> </a:t>
            </a:r>
            <a:r>
              <a:rPr lang="en-US" altLang="ja-JP" sz="900" spc="-20" dirty="0"/>
              <a:t>alone is</a:t>
            </a:r>
            <a:r>
              <a:rPr lang="ja-JP" altLang="en-US" sz="900" dirty="0"/>
              <a:t> </a:t>
            </a:r>
            <a:r>
              <a:rPr lang="en-US" altLang="ja-JP" sz="900" dirty="0"/>
              <a:t>not sufficient]</a:t>
            </a:r>
          </a:p>
        </p:txBody>
      </p:sp>
      <p:sp>
        <p:nvSpPr>
          <p:cNvPr id="5" name="角丸四角形 4"/>
          <p:cNvSpPr/>
          <p:nvPr/>
        </p:nvSpPr>
        <p:spPr>
          <a:xfrm>
            <a:off x="459000" y="811935"/>
            <a:ext cx="6066344" cy="214712"/>
          </a:xfrm>
          <a:prstGeom prst="roundRect">
            <a:avLst/>
          </a:prstGeom>
          <a:solidFill>
            <a:schemeClr val="accent3">
              <a:lumMod val="40000"/>
              <a:lumOff val="60000"/>
              <a:alpha val="50000"/>
            </a:schemeClr>
          </a:solidFill>
          <a:ln w="22225">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300" b="1" dirty="0">
                <a:solidFill>
                  <a:schemeClr val="tx1"/>
                </a:solidFill>
                <a:latin typeface="Calibri" pitchFamily="34" charset="0"/>
              </a:rPr>
              <a:t>Prepare application documents.</a:t>
            </a:r>
          </a:p>
        </p:txBody>
      </p:sp>
      <p:sp>
        <p:nvSpPr>
          <p:cNvPr id="22" name="角丸四角形吹き出し 21"/>
          <p:cNvSpPr/>
          <p:nvPr/>
        </p:nvSpPr>
        <p:spPr>
          <a:xfrm>
            <a:off x="4343784" y="2065537"/>
            <a:ext cx="1965536" cy="360040"/>
          </a:xfrm>
          <a:prstGeom prst="wedgeRoundRectCallout">
            <a:avLst>
              <a:gd name="adj1" fmla="val -87767"/>
              <a:gd name="adj2" fmla="val 40399"/>
              <a:gd name="adj3" fmla="val 16667"/>
            </a:avLst>
          </a:pr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nSpc>
                <a:spcPts val="1000"/>
              </a:lnSpc>
            </a:pPr>
            <a:r>
              <a:rPr lang="en-US" altLang="ja-JP" sz="1000" dirty="0">
                <a:solidFill>
                  <a:prstClr val="black"/>
                </a:solidFill>
              </a:rPr>
              <a:t>Apply at </a:t>
            </a:r>
            <a:r>
              <a:rPr lang="en-US" altLang="ja-JP" sz="1000" dirty="0">
                <a:solidFill>
                  <a:srgbClr val="0000FF"/>
                </a:solidFill>
              </a:rPr>
              <a:t>Student Support Section</a:t>
            </a:r>
            <a:r>
              <a:rPr lang="en-US" altLang="ja-JP" sz="1000" dirty="0">
                <a:solidFill>
                  <a:prstClr val="black"/>
                </a:solidFill>
              </a:rPr>
              <a:t>. </a:t>
            </a:r>
          </a:p>
          <a:p>
            <a:pPr lvl="0">
              <a:lnSpc>
                <a:spcPts val="1000"/>
              </a:lnSpc>
            </a:pPr>
            <a:r>
              <a:rPr lang="en-US" altLang="ja-JP" sz="1000" dirty="0">
                <a:solidFill>
                  <a:prstClr val="black"/>
                </a:solidFill>
              </a:rPr>
              <a:t>Takes a few days to be issued.</a:t>
            </a:r>
          </a:p>
        </p:txBody>
      </p:sp>
      <p:sp>
        <p:nvSpPr>
          <p:cNvPr id="27" name="角丸四角形 26"/>
          <p:cNvSpPr/>
          <p:nvPr/>
        </p:nvSpPr>
        <p:spPr>
          <a:xfrm>
            <a:off x="477901" y="7126828"/>
            <a:ext cx="6075552" cy="465259"/>
          </a:xfrm>
          <a:prstGeom prst="roundRect">
            <a:avLst/>
          </a:prstGeom>
          <a:solidFill>
            <a:schemeClr val="accent3">
              <a:lumMod val="40000"/>
              <a:lumOff val="60000"/>
              <a:alpha val="50000"/>
            </a:schemeClr>
          </a:solidFill>
          <a:ln w="22225">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1300" b="1" dirty="0">
                <a:solidFill>
                  <a:schemeClr val="tx1"/>
                </a:solidFill>
              </a:rPr>
              <a:t>Bring your new “Residence Card”</a:t>
            </a:r>
            <a:r>
              <a:rPr lang="en-US" altLang="ja-JP" sz="1300" b="1" dirty="0">
                <a:solidFill>
                  <a:srgbClr val="0000FF"/>
                </a:solidFill>
              </a:rPr>
              <a:t> </a:t>
            </a:r>
            <a:r>
              <a:rPr lang="en-US" altLang="ja-JP" sz="1300" b="1" dirty="0">
                <a:solidFill>
                  <a:schemeClr val="tx1"/>
                </a:solidFill>
              </a:rPr>
              <a:t>to </a:t>
            </a:r>
            <a:r>
              <a:rPr lang="en-US" altLang="ja-JP" sz="1300" b="1" dirty="0">
                <a:solidFill>
                  <a:srgbClr val="0000FF"/>
                </a:solidFill>
              </a:rPr>
              <a:t>Student Support Section.</a:t>
            </a:r>
            <a:r>
              <a:rPr lang="en-US" altLang="ja-JP" sz="1100" b="1" dirty="0">
                <a:solidFill>
                  <a:srgbClr val="0000FF"/>
                </a:solidFill>
              </a:rPr>
              <a:t> </a:t>
            </a:r>
            <a:r>
              <a:rPr lang="en-US" altLang="ja-JP" sz="1000" spc="-30" dirty="0">
                <a:solidFill>
                  <a:schemeClr val="tx1"/>
                </a:solidFill>
              </a:rPr>
              <a:t>(The staff will make a photocopy)</a:t>
            </a:r>
            <a:br>
              <a:rPr lang="en-US" altLang="ja-JP" sz="1000" dirty="0">
                <a:solidFill>
                  <a:prstClr val="black"/>
                </a:solidFill>
                <a:latin typeface="Meiryo UI" pitchFamily="50" charset="-128"/>
                <a:ea typeface="Meiryo UI" pitchFamily="50" charset="-128"/>
                <a:cs typeface="Meiryo UI" pitchFamily="50" charset="-128"/>
              </a:rPr>
            </a:br>
            <a:r>
              <a:rPr lang="ja-JP" altLang="en-US" sz="1000" dirty="0">
                <a:solidFill>
                  <a:prstClr val="black"/>
                </a:solidFill>
                <a:latin typeface="Calibri" panose="020F0502020204030204" pitchFamily="34" charset="0"/>
                <a:ea typeface="Meiryo UI" pitchFamily="50" charset="-128"/>
                <a:cs typeface="Calibri" panose="020F0502020204030204" pitchFamily="34" charset="0"/>
              </a:rPr>
              <a:t>*</a:t>
            </a:r>
            <a:r>
              <a:rPr lang="en-US" altLang="ja-JP" sz="1000" dirty="0">
                <a:solidFill>
                  <a:prstClr val="black"/>
                </a:solidFill>
                <a:latin typeface="Calibri" panose="020F0502020204030204" pitchFamily="34" charset="0"/>
                <a:ea typeface="Meiryo UI" pitchFamily="50" charset="-128"/>
                <a:cs typeface="Calibri" panose="020F0502020204030204" pitchFamily="34" charset="0"/>
              </a:rPr>
              <a:t>Or, you can submit its copy via Google Form </a:t>
            </a:r>
            <a:r>
              <a:rPr lang="ja-JP" altLang="en-US" sz="1000" dirty="0">
                <a:solidFill>
                  <a:prstClr val="black"/>
                </a:solidFill>
                <a:latin typeface="Calibri" panose="020F0502020204030204" pitchFamily="34" charset="0"/>
                <a:ea typeface="Meiryo UI" pitchFamily="50" charset="-128"/>
                <a:cs typeface="Calibri" panose="020F0502020204030204" pitchFamily="34" charset="0"/>
              </a:rPr>
              <a:t>▶▶ </a:t>
            </a:r>
            <a:r>
              <a:rPr lang="en-US" altLang="ja-JP" sz="1000" dirty="0">
                <a:solidFill>
                  <a:prstClr val="black"/>
                </a:solidFill>
                <a:latin typeface="Calibri" panose="020F0502020204030204" pitchFamily="34" charset="0"/>
                <a:ea typeface="Meiryo UI" pitchFamily="50" charset="-128"/>
                <a:cs typeface="Calibri" panose="020F0502020204030204" pitchFamily="34" charset="0"/>
                <a:hlinkClick r:id="rId5"/>
              </a:rPr>
              <a:t>https://forms.gle/PsxcRMvwDPA7NgzC9</a:t>
            </a:r>
            <a:endParaRPr kumimoji="1" lang="en-US" altLang="ja-JP" sz="1000" dirty="0">
              <a:solidFill>
                <a:schemeClr val="tx1"/>
              </a:solidFill>
              <a:latin typeface="Calibri" panose="020F0502020204030204" pitchFamily="34" charset="0"/>
              <a:cs typeface="Calibri" panose="020F0502020204030204" pitchFamily="34" charset="0"/>
            </a:endParaRPr>
          </a:p>
        </p:txBody>
      </p:sp>
      <p:sp>
        <p:nvSpPr>
          <p:cNvPr id="28" name="下矢印 27"/>
          <p:cNvSpPr/>
          <p:nvPr/>
        </p:nvSpPr>
        <p:spPr>
          <a:xfrm>
            <a:off x="532363" y="6172162"/>
            <a:ext cx="360040" cy="970157"/>
          </a:xfrm>
          <a:prstGeom prst="downArrow">
            <a:avLst>
              <a:gd name="adj1" fmla="val 33720"/>
              <a:gd name="adj2" fmla="val 45930"/>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rgbClr val="FF0000"/>
              </a:solidFill>
            </a:endParaRPr>
          </a:p>
        </p:txBody>
      </p:sp>
      <p:pic>
        <p:nvPicPr>
          <p:cNvPr id="4098" name="Picture 2" descr="クリックすると新しいウィンドウで開きます"/>
          <p:cNvPicPr>
            <a:picLocks noChangeAspect="1" noChangeArrowheads="1"/>
          </p:cNvPicPr>
          <p:nvPr/>
        </p:nvPicPr>
        <p:blipFill>
          <a:blip r:embed="rId6" cstate="print"/>
          <a:srcRect l="29832" t="18776" r="29219" b="16125"/>
          <a:stretch>
            <a:fillRect/>
          </a:stretch>
        </p:blipFill>
        <p:spPr bwMode="auto">
          <a:xfrm rot="20468029">
            <a:off x="6136750" y="6575756"/>
            <a:ext cx="465902" cy="555499"/>
          </a:xfrm>
          <a:prstGeom prst="rect">
            <a:avLst/>
          </a:prstGeom>
          <a:noFill/>
          <a:ln>
            <a:noFill/>
          </a:ln>
        </p:spPr>
      </p:pic>
      <p:sp>
        <p:nvSpPr>
          <p:cNvPr id="24" name="テキスト ボックス 23"/>
          <p:cNvSpPr txBox="1"/>
          <p:nvPr/>
        </p:nvSpPr>
        <p:spPr>
          <a:xfrm rot="20538770">
            <a:off x="6157957" y="6390477"/>
            <a:ext cx="648072" cy="261610"/>
          </a:xfrm>
          <a:prstGeom prst="rect">
            <a:avLst/>
          </a:prstGeom>
          <a:noFill/>
        </p:spPr>
        <p:txBody>
          <a:bodyPr wrap="square" rtlCol="0">
            <a:spAutoFit/>
          </a:bodyPr>
          <a:lstStyle/>
          <a:p>
            <a:r>
              <a:rPr lang="en-US" altLang="ja-JP" sz="1100" b="1" dirty="0">
                <a:solidFill>
                  <a:srgbClr val="FFFF00"/>
                </a:solidFill>
              </a:rPr>
              <a:t>sample</a:t>
            </a:r>
            <a:endParaRPr kumimoji="1" lang="ja-JP" altLang="en-US" sz="1100" b="1" dirty="0">
              <a:solidFill>
                <a:srgbClr val="FFFF00"/>
              </a:solidFill>
            </a:endParaRPr>
          </a:p>
        </p:txBody>
      </p:sp>
      <p:sp>
        <p:nvSpPr>
          <p:cNvPr id="29" name="下矢印 28"/>
          <p:cNvSpPr/>
          <p:nvPr/>
        </p:nvSpPr>
        <p:spPr>
          <a:xfrm>
            <a:off x="539557" y="4743199"/>
            <a:ext cx="288032" cy="114485"/>
          </a:xfrm>
          <a:prstGeom prst="downArrow">
            <a:avLst>
              <a:gd name="adj1" fmla="val 33720"/>
              <a:gd name="adj2" fmla="val 45930"/>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rgbClr val="FF0000"/>
              </a:solidFill>
            </a:endParaRPr>
          </a:p>
        </p:txBody>
      </p:sp>
      <p:sp>
        <p:nvSpPr>
          <p:cNvPr id="30" name="下矢印 29"/>
          <p:cNvSpPr/>
          <p:nvPr/>
        </p:nvSpPr>
        <p:spPr>
          <a:xfrm>
            <a:off x="539557" y="5294113"/>
            <a:ext cx="288032" cy="114484"/>
          </a:xfrm>
          <a:prstGeom prst="downArrow">
            <a:avLst>
              <a:gd name="adj1" fmla="val 33720"/>
              <a:gd name="adj2" fmla="val 45930"/>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rgbClr val="FF0000"/>
              </a:solidFill>
            </a:endParaRPr>
          </a:p>
        </p:txBody>
      </p:sp>
      <p:sp>
        <p:nvSpPr>
          <p:cNvPr id="31" name="吹き出し: 円形 30">
            <a:extLst>
              <a:ext uri="{FF2B5EF4-FFF2-40B4-BE49-F238E27FC236}">
                <a16:creationId xmlns:a16="http://schemas.microsoft.com/office/drawing/2014/main" id="{DE27A510-F113-46F2-8827-3C855AE071B1}"/>
              </a:ext>
            </a:extLst>
          </p:cNvPr>
          <p:cNvSpPr/>
          <p:nvPr/>
        </p:nvSpPr>
        <p:spPr>
          <a:xfrm rot="21055463">
            <a:off x="5149056" y="7563185"/>
            <a:ext cx="1491480" cy="391380"/>
          </a:xfrm>
          <a:prstGeom prst="wedgeEllipseCallout">
            <a:avLst>
              <a:gd name="adj1" fmla="val -25622"/>
              <a:gd name="adj2" fmla="val -79282"/>
            </a:avLst>
          </a:prstGeom>
          <a:solidFill>
            <a:srgbClr val="FFFFCC"/>
          </a:solidFill>
          <a:ln w="63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0" tIns="36000" rIns="0" bIns="36000" rtlCol="0" anchor="ctr"/>
          <a:lstStyle/>
          <a:p>
            <a:pPr algn="ctr">
              <a:lnSpc>
                <a:spcPts val="1200"/>
              </a:lnSpc>
            </a:pPr>
            <a:r>
              <a:rPr lang="en-US" altLang="ja-JP" sz="1000" b="1" dirty="0">
                <a:solidFill>
                  <a:srgbClr val="FF0000"/>
                </a:solidFill>
                <a:latin typeface="HGP創英角ﾎﾟｯﾌﾟ体" panose="040B0A00000000000000" pitchFamily="50" charset="-128"/>
                <a:ea typeface="HGP創英角ﾎﾟｯﾌﾟ体" panose="040B0A00000000000000" pitchFamily="50" charset="-128"/>
                <a:cs typeface="Aharoni" panose="02010803020104030203" pitchFamily="2" charset="-79"/>
              </a:rPr>
              <a:t>This is a MUST!!</a:t>
            </a:r>
            <a:endParaRPr kumimoji="1" lang="en-US" altLang="ja-JP" sz="1000" b="1" dirty="0">
              <a:solidFill>
                <a:srgbClr val="FF0000"/>
              </a:solidFill>
              <a:latin typeface="HGP創英角ﾎﾟｯﾌﾟ体" panose="040B0A00000000000000" pitchFamily="50" charset="-128"/>
              <a:ea typeface="HGP創英角ﾎﾟｯﾌﾟ体" panose="040B0A00000000000000" pitchFamily="50" charset="-128"/>
              <a:cs typeface="Aharoni" panose="02010803020104030203" pitchFamily="2" charset="-79"/>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角丸四角形 3"/>
          <p:cNvSpPr/>
          <p:nvPr/>
        </p:nvSpPr>
        <p:spPr>
          <a:xfrm>
            <a:off x="1124744" y="1280593"/>
            <a:ext cx="5256584" cy="2907789"/>
          </a:xfrm>
          <a:prstGeom prst="roundRect">
            <a:avLst>
              <a:gd name="adj" fmla="val 7032"/>
            </a:avLst>
          </a:prstGeom>
          <a:solidFill>
            <a:schemeClr val="accent2">
              <a:lumMod val="20000"/>
              <a:lumOff val="80000"/>
            </a:schemeClr>
          </a:solidFill>
          <a:ln w="1270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28600" indent="-228600">
              <a:lnSpc>
                <a:spcPts val="1200"/>
              </a:lnSpc>
              <a:buAutoNum type="arabicPeriod"/>
            </a:pPr>
            <a:r>
              <a:rPr lang="ja-JP" altLang="en-US" sz="1100" b="1" dirty="0">
                <a:solidFill>
                  <a:schemeClr val="tx1"/>
                </a:solidFill>
                <a:latin typeface="Meiryo UI" pitchFamily="50" charset="-128"/>
                <a:ea typeface="Meiryo UI" pitchFamily="50" charset="-128"/>
                <a:cs typeface="Meiryo UI" pitchFamily="50" charset="-128"/>
              </a:rPr>
              <a:t>在留期間更新申請書　</a:t>
            </a:r>
            <a:r>
              <a:rPr lang="ja-JP" altLang="en-US" sz="1100" dirty="0">
                <a:solidFill>
                  <a:schemeClr val="tx1"/>
                </a:solidFill>
                <a:latin typeface="Meiryo UI" pitchFamily="50" charset="-128"/>
                <a:ea typeface="Meiryo UI" pitchFamily="50" charset="-128"/>
                <a:cs typeface="Meiryo UI" pitchFamily="50" charset="-128"/>
              </a:rPr>
              <a:t>（在留資格</a:t>
            </a:r>
            <a:r>
              <a:rPr lang="ja-JP" altLang="en-US" sz="1100" b="1" dirty="0">
                <a:solidFill>
                  <a:schemeClr val="tx1"/>
                </a:solidFill>
                <a:latin typeface="Meiryo UI" pitchFamily="50" charset="-128"/>
                <a:ea typeface="Meiryo UI" pitchFamily="50" charset="-128"/>
                <a:cs typeface="Meiryo UI" pitchFamily="50" charset="-128"/>
              </a:rPr>
              <a:t>「留学」</a:t>
            </a:r>
            <a:r>
              <a:rPr lang="ja-JP" altLang="en-US" sz="1100" dirty="0">
                <a:solidFill>
                  <a:schemeClr val="tx1"/>
                </a:solidFill>
                <a:latin typeface="Meiryo UI" pitchFamily="50" charset="-128"/>
                <a:ea typeface="Meiryo UI" pitchFamily="50" charset="-128"/>
                <a:cs typeface="Meiryo UI" pitchFamily="50" charset="-128"/>
              </a:rPr>
              <a:t>用）</a:t>
            </a:r>
            <a:endParaRPr lang="en-US" altLang="ja-JP" sz="1100" dirty="0">
              <a:solidFill>
                <a:schemeClr val="tx1"/>
              </a:solidFill>
              <a:latin typeface="Meiryo UI" pitchFamily="50" charset="-128"/>
              <a:ea typeface="Meiryo UI" pitchFamily="50" charset="-128"/>
              <a:cs typeface="Meiryo UI" pitchFamily="50" charset="-128"/>
            </a:endParaRPr>
          </a:p>
          <a:p>
            <a:pPr>
              <a:lnSpc>
                <a:spcPts val="1200"/>
              </a:lnSpc>
            </a:pPr>
            <a:r>
              <a:rPr lang="ja-JP" altLang="en-US" sz="1000" dirty="0">
                <a:solidFill>
                  <a:schemeClr val="tx1"/>
                </a:solidFill>
                <a:latin typeface="Meiryo UI" pitchFamily="50" charset="-128"/>
                <a:ea typeface="Meiryo UI" pitchFamily="50" charset="-128"/>
                <a:cs typeface="Meiryo UI" pitchFamily="50" charset="-128"/>
              </a:rPr>
              <a:t>      ダウンロード：</a:t>
            </a:r>
            <a:r>
              <a:rPr lang="en-US" altLang="ja-JP" sz="1000" dirty="0">
                <a:solidFill>
                  <a:schemeClr val="tx1"/>
                </a:solidFill>
                <a:latin typeface="Meiryo UI" pitchFamily="50" charset="-128"/>
                <a:ea typeface="Meiryo UI" pitchFamily="50" charset="-128"/>
                <a:cs typeface="Meiryo UI" pitchFamily="50" charset="-128"/>
                <a:hlinkClick r:id="rId3"/>
              </a:rPr>
              <a:t>http://www.moj.go.jp/isa/content/930004107.xlsx</a:t>
            </a:r>
            <a:br>
              <a:rPr lang="en-US" altLang="ja-JP" sz="1000" dirty="0">
                <a:solidFill>
                  <a:schemeClr val="tx1"/>
                </a:solidFill>
                <a:latin typeface="Meiryo UI" pitchFamily="50" charset="-128"/>
                <a:ea typeface="Meiryo UI" pitchFamily="50" charset="-128"/>
                <a:cs typeface="Meiryo UI" pitchFamily="50" charset="-128"/>
              </a:rPr>
            </a:br>
            <a:r>
              <a:rPr lang="ja-JP" altLang="en-US" sz="1000" dirty="0">
                <a:solidFill>
                  <a:schemeClr val="tx1"/>
                </a:solidFill>
                <a:latin typeface="Meiryo UI" pitchFamily="50" charset="-128"/>
                <a:ea typeface="Meiryo UI" pitchFamily="50" charset="-128"/>
                <a:cs typeface="Meiryo UI" pitchFamily="50" charset="-128"/>
              </a:rPr>
              <a:t>   　</a:t>
            </a:r>
            <a:r>
              <a:rPr lang="ja-JP" altLang="en-US" sz="900" dirty="0">
                <a:solidFill>
                  <a:schemeClr val="tx1"/>
                </a:solidFill>
                <a:latin typeface="Meiryo UI" pitchFamily="50" charset="-128"/>
                <a:ea typeface="Meiryo UI" pitchFamily="50" charset="-128"/>
                <a:cs typeface="Meiryo UI" pitchFamily="50" charset="-128"/>
              </a:rPr>
              <a:t>（５ページ中</a:t>
            </a:r>
            <a:r>
              <a:rPr lang="ja-JP" altLang="en-US" sz="900" spc="-150" dirty="0">
                <a:solidFill>
                  <a:schemeClr val="tx1"/>
                </a:solidFill>
                <a:latin typeface="Meiryo UI" pitchFamily="50" charset="-128"/>
                <a:ea typeface="Meiryo UI" pitchFamily="50" charset="-128"/>
                <a:cs typeface="Meiryo UI" pitchFamily="50" charset="-128"/>
              </a:rPr>
              <a:t>、</a:t>
            </a:r>
            <a:r>
              <a:rPr lang="ja-JP" altLang="en-US" sz="900" dirty="0">
                <a:solidFill>
                  <a:schemeClr val="tx1"/>
                </a:solidFill>
                <a:latin typeface="Meiryo UI" pitchFamily="50" charset="-128"/>
                <a:ea typeface="Meiryo UI" pitchFamily="50" charset="-128"/>
                <a:cs typeface="Meiryo UI" pitchFamily="50" charset="-128"/>
              </a:rPr>
              <a:t>前</a:t>
            </a:r>
            <a:r>
              <a:rPr lang="en-US" altLang="ja-JP" sz="900" dirty="0">
                <a:solidFill>
                  <a:schemeClr val="tx1"/>
                </a:solidFill>
                <a:latin typeface="Meiryo UI" pitchFamily="50" charset="-128"/>
                <a:ea typeface="Meiryo UI" pitchFamily="50" charset="-128"/>
                <a:cs typeface="Meiryo UI" pitchFamily="50" charset="-128"/>
              </a:rPr>
              <a:t>3</a:t>
            </a:r>
            <a:r>
              <a:rPr lang="ja-JP" altLang="en-US" sz="900" dirty="0">
                <a:solidFill>
                  <a:schemeClr val="tx1"/>
                </a:solidFill>
                <a:latin typeface="Meiryo UI" pitchFamily="50" charset="-128"/>
                <a:ea typeface="Meiryo UI" pitchFamily="50" charset="-128"/>
                <a:cs typeface="Meiryo UI" pitchFamily="50" charset="-128"/>
              </a:rPr>
              <a:t>ページは申請人用</a:t>
            </a:r>
            <a:r>
              <a:rPr lang="ja-JP" altLang="en-US" sz="900" spc="-150" dirty="0">
                <a:solidFill>
                  <a:schemeClr val="tx1"/>
                </a:solidFill>
                <a:latin typeface="Meiryo UI" pitchFamily="50" charset="-128"/>
                <a:ea typeface="Meiryo UI" pitchFamily="50" charset="-128"/>
                <a:cs typeface="Meiryo UI" pitchFamily="50" charset="-128"/>
              </a:rPr>
              <a:t>、</a:t>
            </a:r>
            <a:r>
              <a:rPr lang="ja-JP" altLang="en-US" sz="900" dirty="0">
                <a:solidFill>
                  <a:schemeClr val="tx1"/>
                </a:solidFill>
                <a:latin typeface="Meiryo UI" pitchFamily="50" charset="-128"/>
                <a:ea typeface="Meiryo UI" pitchFamily="50" charset="-128"/>
                <a:cs typeface="Meiryo UI" pitchFamily="50" charset="-128"/>
              </a:rPr>
              <a:t>後</a:t>
            </a:r>
            <a:r>
              <a:rPr lang="en-US" altLang="ja-JP" sz="900" dirty="0">
                <a:solidFill>
                  <a:schemeClr val="tx1"/>
                </a:solidFill>
                <a:latin typeface="Meiryo UI" pitchFamily="50" charset="-128"/>
                <a:ea typeface="Meiryo UI" pitchFamily="50" charset="-128"/>
                <a:cs typeface="Meiryo UI" pitchFamily="50" charset="-128"/>
              </a:rPr>
              <a:t>2</a:t>
            </a:r>
            <a:r>
              <a:rPr lang="ja-JP" altLang="en-US" sz="900" dirty="0">
                <a:solidFill>
                  <a:schemeClr val="tx1"/>
                </a:solidFill>
                <a:latin typeface="Meiryo UI" pitchFamily="50" charset="-128"/>
                <a:ea typeface="Meiryo UI" pitchFamily="50" charset="-128"/>
                <a:cs typeface="Meiryo UI" pitchFamily="50" charset="-128"/>
              </a:rPr>
              <a:t>ページは所属機関用です。後２ページを自分で記入する場合，　</a:t>
            </a:r>
            <a:endParaRPr lang="en-US" altLang="ja-JP" sz="900" dirty="0">
              <a:solidFill>
                <a:schemeClr val="tx1"/>
              </a:solidFill>
              <a:latin typeface="Meiryo UI" pitchFamily="50" charset="-128"/>
              <a:ea typeface="Meiryo UI" pitchFamily="50" charset="-128"/>
              <a:cs typeface="Meiryo UI" pitchFamily="50" charset="-128"/>
            </a:endParaRPr>
          </a:p>
          <a:p>
            <a:pPr>
              <a:lnSpc>
                <a:spcPts val="1200"/>
              </a:lnSpc>
            </a:pPr>
            <a:r>
              <a:rPr lang="ja-JP" altLang="en-US" sz="900" dirty="0">
                <a:solidFill>
                  <a:schemeClr val="tx1"/>
                </a:solidFill>
                <a:latin typeface="Meiryo UI" pitchFamily="50" charset="-128"/>
                <a:ea typeface="Meiryo UI" pitchFamily="50" charset="-128"/>
                <a:cs typeface="Meiryo UI" pitchFamily="50" charset="-128"/>
              </a:rPr>
              <a:t>　　　　</a:t>
            </a:r>
            <a:r>
              <a:rPr lang="en-US" altLang="ja-JP" sz="900" dirty="0">
                <a:solidFill>
                  <a:schemeClr val="tx1"/>
                </a:solidFill>
                <a:latin typeface="Meiryo UI" pitchFamily="50" charset="-128"/>
                <a:ea typeface="Meiryo UI" pitchFamily="50" charset="-128"/>
                <a:cs typeface="Meiryo UI" pitchFamily="50" charset="-128"/>
              </a:rPr>
              <a:t>P4-2</a:t>
            </a:r>
            <a:r>
              <a:rPr lang="ja-JP" altLang="en-US" sz="900" dirty="0">
                <a:solidFill>
                  <a:schemeClr val="tx1"/>
                </a:solidFill>
                <a:latin typeface="Meiryo UI" pitchFamily="50" charset="-128"/>
                <a:ea typeface="Meiryo UI" pitchFamily="50" charset="-128"/>
                <a:cs typeface="Meiryo UI" pitchFamily="50" charset="-128"/>
              </a:rPr>
              <a:t>の</a:t>
            </a:r>
            <a:r>
              <a:rPr lang="en-US" altLang="ja-JP" sz="900" dirty="0">
                <a:solidFill>
                  <a:schemeClr val="tx1"/>
                </a:solidFill>
                <a:latin typeface="Meiryo UI" pitchFamily="50" charset="-128"/>
                <a:ea typeface="Meiryo UI" pitchFamily="50" charset="-128"/>
                <a:cs typeface="Meiryo UI" pitchFamily="50" charset="-128"/>
              </a:rPr>
              <a:t>(3)</a:t>
            </a:r>
            <a:r>
              <a:rPr lang="ja-JP" altLang="en-US" sz="900" dirty="0">
                <a:solidFill>
                  <a:schemeClr val="tx1"/>
                </a:solidFill>
                <a:latin typeface="Meiryo UI" pitchFamily="50" charset="-128"/>
                <a:ea typeface="Meiryo UI" pitchFamily="50" charset="-128"/>
                <a:cs typeface="Meiryo UI" pitchFamily="50" charset="-128"/>
              </a:rPr>
              <a:t>法人名は</a:t>
            </a:r>
            <a:r>
              <a:rPr lang="ja-JP" altLang="en-US" sz="900" u="sng" dirty="0">
                <a:solidFill>
                  <a:schemeClr val="tx1"/>
                </a:solidFill>
                <a:latin typeface="Meiryo UI" pitchFamily="50" charset="-128"/>
                <a:ea typeface="Meiryo UI" pitchFamily="50" charset="-128"/>
                <a:cs typeface="Meiryo UI" pitchFamily="50" charset="-128"/>
              </a:rPr>
              <a:t>国立大学法人東北大学</a:t>
            </a:r>
            <a:r>
              <a:rPr lang="en-US" altLang="ja-JP" sz="900" dirty="0">
                <a:solidFill>
                  <a:schemeClr val="tx1"/>
                </a:solidFill>
                <a:latin typeface="Meiryo UI" pitchFamily="50" charset="-128"/>
                <a:ea typeface="Meiryo UI" pitchFamily="50" charset="-128"/>
                <a:cs typeface="Meiryo UI" pitchFamily="50" charset="-128"/>
              </a:rPr>
              <a:t>,(4)</a:t>
            </a:r>
            <a:r>
              <a:rPr lang="ja-JP" altLang="en-US" sz="900" dirty="0">
                <a:solidFill>
                  <a:schemeClr val="tx1"/>
                </a:solidFill>
                <a:latin typeface="Meiryo UI" pitchFamily="50" charset="-128"/>
                <a:ea typeface="Meiryo UI" pitchFamily="50" charset="-128"/>
                <a:cs typeface="Meiryo UI" pitchFamily="50" charset="-128"/>
              </a:rPr>
              <a:t>法人番号は</a:t>
            </a:r>
            <a:r>
              <a:rPr lang="en-US" altLang="ja-JP" sz="900" b="1" u="sng" dirty="0">
                <a:solidFill>
                  <a:schemeClr val="tx1"/>
                </a:solidFill>
                <a:latin typeface="Meiryo UI" pitchFamily="50" charset="-128"/>
                <a:ea typeface="Meiryo UI" pitchFamily="50" charset="-128"/>
                <a:cs typeface="Meiryo UI" pitchFamily="50" charset="-128"/>
              </a:rPr>
              <a:t>7370005002147</a:t>
            </a:r>
            <a:r>
              <a:rPr lang="ja-JP" altLang="en-US" sz="900" dirty="0">
                <a:solidFill>
                  <a:schemeClr val="tx1"/>
                </a:solidFill>
                <a:latin typeface="Meiryo UI" pitchFamily="50" charset="-128"/>
                <a:ea typeface="Meiryo UI" pitchFamily="50" charset="-128"/>
                <a:cs typeface="Meiryo UI" pitchFamily="50" charset="-128"/>
              </a:rPr>
              <a:t>です）</a:t>
            </a:r>
            <a:endParaRPr lang="en-US" altLang="ja-JP" sz="900" dirty="0">
              <a:solidFill>
                <a:schemeClr val="tx1"/>
              </a:solidFill>
              <a:latin typeface="Meiryo UI" pitchFamily="50" charset="-128"/>
              <a:ea typeface="Meiryo UI" pitchFamily="50" charset="-128"/>
              <a:cs typeface="Meiryo UI" pitchFamily="50" charset="-128"/>
            </a:endParaRPr>
          </a:p>
          <a:p>
            <a:pPr marL="176213" indent="-176213">
              <a:lnSpc>
                <a:spcPts val="1200"/>
              </a:lnSpc>
            </a:pPr>
            <a:r>
              <a:rPr lang="en-US" altLang="ja-JP" sz="1050" b="1" dirty="0">
                <a:solidFill>
                  <a:schemeClr val="tx1"/>
                </a:solidFill>
                <a:latin typeface="Meiryo UI" pitchFamily="50" charset="-128"/>
                <a:ea typeface="Meiryo UI" pitchFamily="50" charset="-128"/>
                <a:cs typeface="Meiryo UI" pitchFamily="50" charset="-128"/>
              </a:rPr>
              <a:t>2. </a:t>
            </a:r>
            <a:r>
              <a:rPr lang="ja-JP" altLang="en-US" sz="1050" b="1" dirty="0">
                <a:solidFill>
                  <a:schemeClr val="tx1"/>
                </a:solidFill>
                <a:latin typeface="Meiryo UI" pitchFamily="50" charset="-128"/>
                <a:ea typeface="Meiryo UI" pitchFamily="50" charset="-128"/>
                <a:cs typeface="Meiryo UI" pitchFamily="50" charset="-128"/>
              </a:rPr>
              <a:t> </a:t>
            </a:r>
            <a:r>
              <a:rPr lang="ja-JP" altLang="en-US" sz="1100" b="1" dirty="0">
                <a:solidFill>
                  <a:schemeClr val="tx1"/>
                </a:solidFill>
                <a:latin typeface="Meiryo UI" pitchFamily="50" charset="-128"/>
                <a:ea typeface="Meiryo UI" pitchFamily="50" charset="-128"/>
                <a:cs typeface="Meiryo UI" pitchFamily="50" charset="-128"/>
              </a:rPr>
              <a:t>証明写真  </a:t>
            </a:r>
            <a:r>
              <a:rPr lang="en-US" altLang="ja-JP" sz="1000" dirty="0">
                <a:solidFill>
                  <a:prstClr val="black"/>
                </a:solidFill>
              </a:rPr>
              <a:t>(4x3cm)  </a:t>
            </a:r>
            <a:r>
              <a:rPr lang="ja-JP" altLang="en-US" sz="1000" dirty="0">
                <a:solidFill>
                  <a:prstClr val="black"/>
                </a:solidFill>
                <a:latin typeface="Meiryo UI" pitchFamily="50" charset="-128"/>
                <a:ea typeface="Meiryo UI" pitchFamily="50" charset="-128"/>
                <a:cs typeface="Meiryo UI" pitchFamily="50" charset="-128"/>
              </a:rPr>
              <a:t>裏面に氏名を記入し、申請書に貼付すること。</a:t>
            </a:r>
            <a:endParaRPr lang="en-US" altLang="ja-JP" sz="1000" dirty="0">
              <a:solidFill>
                <a:prstClr val="black"/>
              </a:solidFill>
              <a:latin typeface="Meiryo UI" pitchFamily="50" charset="-128"/>
              <a:ea typeface="Meiryo UI" pitchFamily="50" charset="-128"/>
              <a:cs typeface="Meiryo UI" pitchFamily="50" charset="-128"/>
            </a:endParaRPr>
          </a:p>
          <a:p>
            <a:pPr marL="176213" indent="-176213">
              <a:lnSpc>
                <a:spcPts val="1200"/>
              </a:lnSpc>
            </a:pPr>
            <a:r>
              <a:rPr lang="en-US" altLang="ja-JP" sz="1100" b="1" dirty="0">
                <a:solidFill>
                  <a:schemeClr val="tx1"/>
                </a:solidFill>
                <a:latin typeface="Meiryo UI" pitchFamily="50" charset="-128"/>
                <a:ea typeface="Meiryo UI" pitchFamily="50" charset="-128"/>
                <a:cs typeface="Meiryo UI" pitchFamily="50" charset="-128"/>
              </a:rPr>
              <a:t>3.  </a:t>
            </a:r>
            <a:r>
              <a:rPr lang="ja-JP" altLang="en-US" sz="1100" b="1" dirty="0">
                <a:solidFill>
                  <a:schemeClr val="tx1"/>
                </a:solidFill>
                <a:latin typeface="Meiryo UI" pitchFamily="50" charset="-128"/>
                <a:ea typeface="Meiryo UI" pitchFamily="50" charset="-128"/>
                <a:cs typeface="Meiryo UI" pitchFamily="50" charset="-128"/>
              </a:rPr>
              <a:t>経費支弁能力を証明するもの </a:t>
            </a:r>
            <a:endParaRPr lang="en-US" altLang="ja-JP" sz="1100" b="1" dirty="0">
              <a:solidFill>
                <a:schemeClr val="tx1"/>
              </a:solidFill>
              <a:latin typeface="Meiryo UI" pitchFamily="50" charset="-128"/>
              <a:ea typeface="Meiryo UI" pitchFamily="50" charset="-128"/>
              <a:cs typeface="Meiryo UI" pitchFamily="50" charset="-128"/>
            </a:endParaRPr>
          </a:p>
          <a:p>
            <a:pPr marL="176213" indent="-176213">
              <a:lnSpc>
                <a:spcPts val="1200"/>
              </a:lnSpc>
            </a:pPr>
            <a:r>
              <a:rPr lang="en-US" altLang="ja-JP" sz="1050" dirty="0">
                <a:solidFill>
                  <a:schemeClr val="tx1"/>
                </a:solidFill>
                <a:latin typeface="Meiryo UI" pitchFamily="50" charset="-128"/>
                <a:ea typeface="Meiryo UI" pitchFamily="50" charset="-128"/>
                <a:cs typeface="Meiryo UI" pitchFamily="50" charset="-128"/>
              </a:rPr>
              <a:t>	  </a:t>
            </a:r>
            <a:r>
              <a:rPr lang="en-US" altLang="ja-JP" sz="1000" dirty="0">
                <a:solidFill>
                  <a:schemeClr val="tx1"/>
                </a:solidFill>
                <a:latin typeface="Meiryo UI" pitchFamily="50" charset="-128"/>
                <a:ea typeface="Meiryo UI" pitchFamily="50" charset="-128"/>
                <a:cs typeface="Meiryo UI" pitchFamily="50" charset="-128"/>
              </a:rPr>
              <a:t>*</a:t>
            </a:r>
            <a:r>
              <a:rPr lang="ja-JP" altLang="en-US" sz="1000" dirty="0">
                <a:solidFill>
                  <a:schemeClr val="tx1"/>
                </a:solidFill>
                <a:latin typeface="Meiryo UI" pitchFamily="50" charset="-128"/>
                <a:ea typeface="Meiryo UI" pitchFamily="50" charset="-128"/>
                <a:cs typeface="Meiryo UI" pitchFamily="50" charset="-128"/>
              </a:rPr>
              <a:t>月</a:t>
            </a:r>
            <a:r>
              <a:rPr lang="en-US" altLang="ja-JP"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8</a:t>
            </a:r>
            <a:r>
              <a:rPr lang="ja-JP" altLang="en-US" sz="1000" dirty="0">
                <a:solidFill>
                  <a:schemeClr val="tx1"/>
                </a:solidFill>
                <a:latin typeface="Meiryo UI" pitchFamily="50" charset="-128"/>
                <a:ea typeface="Meiryo UI" pitchFamily="50" charset="-128"/>
                <a:cs typeface="Meiryo UI" pitchFamily="50" charset="-128"/>
              </a:rPr>
              <a:t>万円程度が最低額の目安といわれています。</a:t>
            </a:r>
            <a:endParaRPr lang="en-US" altLang="ja-JP" sz="1000" dirty="0">
              <a:solidFill>
                <a:schemeClr val="tx1"/>
              </a:solidFill>
              <a:latin typeface="Meiryo UI" pitchFamily="50" charset="-128"/>
              <a:ea typeface="Meiryo UI" pitchFamily="50" charset="-128"/>
              <a:cs typeface="Meiryo UI" pitchFamily="50" charset="-128"/>
            </a:endParaRPr>
          </a:p>
          <a:p>
            <a:pPr marL="633413" lvl="1" indent="-176213">
              <a:lnSpc>
                <a:spcPts val="1200"/>
              </a:lnSpc>
              <a:buFont typeface="Arial" panose="020B0604020202020204" pitchFamily="34" charset="0"/>
              <a:buChar char="•"/>
            </a:pPr>
            <a:r>
              <a:rPr lang="ja-JP" altLang="en-US" sz="1000" u="sng" dirty="0">
                <a:solidFill>
                  <a:schemeClr val="tx1"/>
                </a:solidFill>
                <a:latin typeface="Meiryo UI" pitchFamily="50" charset="-128"/>
                <a:ea typeface="Meiryo UI" pitchFamily="50" charset="-128"/>
                <a:cs typeface="Meiryo UI" pitchFamily="50" charset="-128"/>
              </a:rPr>
              <a:t>国費留学生の場合</a:t>
            </a:r>
            <a:r>
              <a:rPr lang="ja-JP" altLang="en-US" sz="1000" dirty="0">
                <a:solidFill>
                  <a:schemeClr val="tx1"/>
                </a:solidFill>
                <a:latin typeface="Meiryo UI" pitchFamily="50" charset="-128"/>
                <a:ea typeface="Meiryo UI" pitchFamily="50" charset="-128"/>
                <a:cs typeface="Meiryo UI" pitchFamily="50" charset="-128"/>
              </a:rPr>
              <a:t> → 国費留学生証明書</a:t>
            </a:r>
            <a:endParaRPr lang="en-US" altLang="ja-JP" sz="1000" dirty="0">
              <a:solidFill>
                <a:schemeClr val="tx1"/>
              </a:solidFill>
              <a:latin typeface="Meiryo UI" pitchFamily="50" charset="-128"/>
              <a:ea typeface="Meiryo UI" pitchFamily="50" charset="-128"/>
              <a:cs typeface="Meiryo UI" pitchFamily="50" charset="-128"/>
            </a:endParaRPr>
          </a:p>
          <a:p>
            <a:pPr marL="633413" lvl="1" indent="-176213">
              <a:lnSpc>
                <a:spcPts val="1200"/>
              </a:lnSpc>
              <a:buFont typeface="Arial" panose="020B0604020202020204" pitchFamily="34" charset="0"/>
              <a:buChar char="•"/>
            </a:pPr>
            <a:r>
              <a:rPr lang="ja-JP" altLang="en-US" sz="1000" u="sng" dirty="0">
                <a:solidFill>
                  <a:schemeClr val="tx1"/>
                </a:solidFill>
                <a:latin typeface="Meiryo UI" pitchFamily="50" charset="-128"/>
                <a:ea typeface="Meiryo UI" pitchFamily="50" charset="-128"/>
                <a:cs typeface="Meiryo UI" pitchFamily="50" charset="-128"/>
              </a:rPr>
              <a:t>私費留学生で奨学金を受給している場合</a:t>
            </a:r>
            <a:r>
              <a:rPr lang="en-US" altLang="ja-JP" sz="1000" dirty="0">
                <a:solidFill>
                  <a:schemeClr val="tx1"/>
                </a:solidFill>
                <a:latin typeface="Meiryo UI" pitchFamily="50" charset="-128"/>
                <a:ea typeface="Meiryo UI" pitchFamily="50" charset="-128"/>
                <a:cs typeface="Meiryo UI" pitchFamily="50" charset="-128"/>
              </a:rPr>
              <a:t> </a:t>
            </a:r>
            <a:r>
              <a:rPr lang="ja-JP" altLang="en-US" sz="1000" dirty="0">
                <a:solidFill>
                  <a:schemeClr val="tx1"/>
                </a:solidFill>
                <a:latin typeface="Meiryo UI" pitchFamily="50" charset="-128"/>
                <a:ea typeface="Meiryo UI" pitchFamily="50" charset="-128"/>
                <a:cs typeface="Meiryo UI" pitchFamily="50" charset="-128"/>
              </a:rPr>
              <a:t>→ 奨学金受給証明書</a:t>
            </a:r>
            <a:endParaRPr lang="en-US" altLang="ja-JP" sz="1000" dirty="0">
              <a:solidFill>
                <a:schemeClr val="tx1"/>
              </a:solidFill>
              <a:latin typeface="Meiryo UI" pitchFamily="50" charset="-128"/>
              <a:ea typeface="Meiryo UI" pitchFamily="50" charset="-128"/>
              <a:cs typeface="Meiryo UI" pitchFamily="50" charset="-128"/>
            </a:endParaRPr>
          </a:p>
          <a:p>
            <a:pPr marL="633413" lvl="1" indent="-176213">
              <a:lnSpc>
                <a:spcPts val="1200"/>
              </a:lnSpc>
              <a:buFont typeface="Arial" panose="020B0604020202020204" pitchFamily="34" charset="0"/>
              <a:buChar char="•"/>
            </a:pPr>
            <a:r>
              <a:rPr lang="ja-JP" altLang="en-US" sz="1000" u="sng" dirty="0">
                <a:solidFill>
                  <a:schemeClr val="tx1"/>
                </a:solidFill>
                <a:latin typeface="Meiryo UI" pitchFamily="50" charset="-128"/>
                <a:ea typeface="Meiryo UI" pitchFamily="50" charset="-128"/>
                <a:cs typeface="Meiryo UI" pitchFamily="50" charset="-128"/>
              </a:rPr>
              <a:t>私費留学生で財政支援を受け取っていない場合</a:t>
            </a:r>
            <a:r>
              <a:rPr lang="en-US" altLang="ja-JP" sz="1000" dirty="0">
                <a:solidFill>
                  <a:schemeClr val="tx1"/>
                </a:solidFill>
                <a:latin typeface="Meiryo UI" pitchFamily="50" charset="-128"/>
                <a:ea typeface="Meiryo UI" pitchFamily="50" charset="-128"/>
                <a:cs typeface="Meiryo UI" pitchFamily="50" charset="-128"/>
              </a:rPr>
              <a:t> </a:t>
            </a:r>
            <a:r>
              <a:rPr lang="ja-JP" altLang="en-US" sz="1000" dirty="0">
                <a:solidFill>
                  <a:schemeClr val="tx1"/>
                </a:solidFill>
                <a:latin typeface="Meiryo UI" pitchFamily="50" charset="-128"/>
                <a:ea typeface="Meiryo UI" pitchFamily="50" charset="-128"/>
                <a:cs typeface="Meiryo UI" pitchFamily="50" charset="-128"/>
              </a:rPr>
              <a:t>→ 銀行通帳の写しな</a:t>
            </a:r>
            <a:r>
              <a:rPr lang="ja-JP" altLang="en-US" sz="1000" dirty="0">
                <a:solidFill>
                  <a:schemeClr val="tx1"/>
                </a:solidFill>
              </a:rPr>
              <a:t>ど</a:t>
            </a:r>
            <a:endParaRPr lang="en-US" altLang="ja-JP" sz="1000" dirty="0">
              <a:solidFill>
                <a:schemeClr val="tx1"/>
              </a:solidFill>
            </a:endParaRPr>
          </a:p>
          <a:p>
            <a:pPr marL="176213" indent="-176213">
              <a:lnSpc>
                <a:spcPts val="1200"/>
              </a:lnSpc>
            </a:pPr>
            <a:r>
              <a:rPr lang="en-US" altLang="ja-JP" sz="1100" b="1" dirty="0">
                <a:solidFill>
                  <a:schemeClr val="tx1"/>
                </a:solidFill>
                <a:latin typeface="Meiryo UI" pitchFamily="50" charset="-128"/>
                <a:ea typeface="Meiryo UI" pitchFamily="50" charset="-128"/>
                <a:cs typeface="Meiryo UI" pitchFamily="50" charset="-128"/>
              </a:rPr>
              <a:t>4. </a:t>
            </a:r>
            <a:r>
              <a:rPr lang="ja-JP" altLang="en-US" sz="1100" b="1" dirty="0">
                <a:solidFill>
                  <a:schemeClr val="tx1"/>
                </a:solidFill>
                <a:latin typeface="Meiryo UI" pitchFamily="50" charset="-128"/>
                <a:ea typeface="Meiryo UI" pitchFamily="50" charset="-128"/>
                <a:cs typeface="Meiryo UI" pitchFamily="50" charset="-128"/>
              </a:rPr>
              <a:t>成績証明書</a:t>
            </a:r>
            <a:endParaRPr lang="en-US" altLang="ja-JP" sz="1100" b="1" dirty="0">
              <a:solidFill>
                <a:schemeClr val="tx1"/>
              </a:solidFill>
              <a:latin typeface="Meiryo UI" pitchFamily="50" charset="-128"/>
              <a:ea typeface="Meiryo UI" pitchFamily="50" charset="-128"/>
              <a:cs typeface="Meiryo UI" pitchFamily="50" charset="-128"/>
            </a:endParaRPr>
          </a:p>
          <a:p>
            <a:pPr marL="176213" indent="-176213">
              <a:lnSpc>
                <a:spcPts val="1200"/>
              </a:lnSpc>
            </a:pPr>
            <a:r>
              <a:rPr lang="en-US" altLang="ja-JP" sz="1100" b="1" dirty="0">
                <a:solidFill>
                  <a:schemeClr val="tx1"/>
                </a:solidFill>
                <a:latin typeface="Meiryo UI" pitchFamily="50" charset="-128"/>
                <a:ea typeface="Meiryo UI" pitchFamily="50" charset="-128"/>
                <a:cs typeface="Meiryo UI" pitchFamily="50" charset="-128"/>
              </a:rPr>
              <a:t>5. </a:t>
            </a:r>
            <a:r>
              <a:rPr lang="ja-JP" altLang="en-US" sz="1100" b="1" dirty="0">
                <a:solidFill>
                  <a:schemeClr val="tx1"/>
                </a:solidFill>
                <a:latin typeface="Meiryo UI" pitchFamily="50" charset="-128"/>
                <a:ea typeface="Meiryo UI" pitchFamily="50" charset="-128"/>
                <a:cs typeface="Meiryo UI" pitchFamily="50" charset="-128"/>
              </a:rPr>
              <a:t>在学証明書</a:t>
            </a:r>
            <a:endParaRPr lang="en-US" altLang="ja-JP" sz="1100" b="1" dirty="0">
              <a:solidFill>
                <a:schemeClr val="tx1"/>
              </a:solidFill>
              <a:latin typeface="Meiryo UI" pitchFamily="50" charset="-128"/>
              <a:ea typeface="Meiryo UI" pitchFamily="50" charset="-128"/>
              <a:cs typeface="Meiryo UI" pitchFamily="50" charset="-128"/>
            </a:endParaRPr>
          </a:p>
          <a:p>
            <a:pPr marL="176213" indent="-176213">
              <a:lnSpc>
                <a:spcPts val="1200"/>
              </a:lnSpc>
            </a:pPr>
            <a:r>
              <a:rPr lang="en-US" altLang="ja-JP" sz="1000" dirty="0">
                <a:solidFill>
                  <a:schemeClr val="tx1"/>
                </a:solidFill>
                <a:latin typeface="Meiryo UI" pitchFamily="50" charset="-128"/>
                <a:ea typeface="Meiryo UI" pitchFamily="50" charset="-128"/>
                <a:cs typeface="Meiryo UI" pitchFamily="50" charset="-128"/>
              </a:rPr>
              <a:t>   </a:t>
            </a:r>
            <a:r>
              <a:rPr lang="ja-JP" altLang="en-US" sz="1000" dirty="0">
                <a:solidFill>
                  <a:schemeClr val="tx1"/>
                </a:solidFill>
                <a:latin typeface="Meiryo UI" pitchFamily="50" charset="-128"/>
                <a:ea typeface="Meiryo UI" pitchFamily="50" charset="-128"/>
                <a:cs typeface="Meiryo UI" pitchFamily="50" charset="-128"/>
              </a:rPr>
              <a:t>  </a:t>
            </a:r>
            <a:r>
              <a:rPr lang="en-US" altLang="ja-JP" sz="1000" dirty="0">
                <a:solidFill>
                  <a:schemeClr val="tx1"/>
                </a:solidFill>
                <a:latin typeface="Meiryo UI" pitchFamily="50" charset="-128"/>
                <a:ea typeface="Meiryo UI" pitchFamily="50" charset="-128"/>
                <a:cs typeface="Meiryo UI" pitchFamily="50" charset="-128"/>
              </a:rPr>
              <a:t>  </a:t>
            </a:r>
            <a:r>
              <a:rPr lang="ja-JP" altLang="en-US" sz="1000" dirty="0">
                <a:solidFill>
                  <a:schemeClr val="tx1"/>
                </a:solidFill>
                <a:latin typeface="Meiryo UI" pitchFamily="50" charset="-128"/>
                <a:ea typeface="Meiryo UI" pitchFamily="50" charset="-128"/>
                <a:cs typeface="Meiryo UI" pitchFamily="50" charset="-128"/>
              </a:rPr>
              <a:t>証明書類は証明書自動発行機から取得可能。</a:t>
            </a:r>
            <a:r>
              <a:rPr lang="en-US" altLang="ja-JP" sz="1000" dirty="0">
                <a:solidFill>
                  <a:schemeClr val="tx1"/>
                </a:solidFill>
                <a:latin typeface="Meiryo UI" pitchFamily="50" charset="-128"/>
                <a:ea typeface="Meiryo UI" pitchFamily="50" charset="-128"/>
                <a:cs typeface="Meiryo UI" pitchFamily="50" charset="-128"/>
              </a:rPr>
              <a:t>(</a:t>
            </a:r>
            <a:r>
              <a:rPr lang="ja-JP" altLang="en-US" sz="1000" dirty="0">
                <a:solidFill>
                  <a:schemeClr val="tx1"/>
                </a:solidFill>
                <a:latin typeface="Meiryo UI" pitchFamily="50" charset="-128"/>
                <a:ea typeface="Meiryo UI" pitchFamily="50" charset="-128"/>
                <a:cs typeface="Meiryo UI" pitchFamily="50" charset="-128"/>
              </a:rPr>
              <a:t>東北大</a:t>
            </a:r>
            <a:r>
              <a:rPr lang="en-US" altLang="ja-JP" sz="1000" dirty="0">
                <a:solidFill>
                  <a:schemeClr val="tx1"/>
                </a:solidFill>
              </a:rPr>
              <a:t>ID</a:t>
            </a:r>
            <a:r>
              <a:rPr lang="ja-JP" altLang="en-US" sz="1000" dirty="0">
                <a:solidFill>
                  <a:schemeClr val="tx1"/>
                </a:solidFill>
                <a:latin typeface="Meiryo UI" pitchFamily="50" charset="-128"/>
                <a:ea typeface="Meiryo UI" pitchFamily="50" charset="-128"/>
                <a:cs typeface="Meiryo UI" pitchFamily="50" charset="-128"/>
              </a:rPr>
              <a:t>とパスワードが必要です）</a:t>
            </a:r>
            <a:endParaRPr lang="en-US" altLang="ja-JP" sz="1000" dirty="0">
              <a:solidFill>
                <a:schemeClr val="tx1"/>
              </a:solidFill>
              <a:latin typeface="Meiryo UI" pitchFamily="50" charset="-128"/>
              <a:ea typeface="Meiryo UI" pitchFamily="50" charset="-128"/>
              <a:cs typeface="Meiryo UI" pitchFamily="50" charset="-128"/>
            </a:endParaRPr>
          </a:p>
          <a:p>
            <a:pPr marL="176213" indent="-176213">
              <a:lnSpc>
                <a:spcPts val="500"/>
              </a:lnSpc>
            </a:pPr>
            <a:endParaRPr lang="en-US" altLang="ja-JP" sz="1000" dirty="0">
              <a:solidFill>
                <a:schemeClr val="tx1"/>
              </a:solidFill>
              <a:latin typeface="Meiryo UI" pitchFamily="50" charset="-128"/>
              <a:ea typeface="Meiryo UI" pitchFamily="50" charset="-128"/>
              <a:cs typeface="Meiryo UI" pitchFamily="50" charset="-128"/>
            </a:endParaRPr>
          </a:p>
          <a:p>
            <a:pPr marL="176213" indent="-176213">
              <a:lnSpc>
                <a:spcPts val="1200"/>
              </a:lnSpc>
            </a:pPr>
            <a:r>
              <a:rPr lang="ja-JP" altLang="en-US" sz="105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＜進学等に伴う期間更新の場合＞</a:t>
            </a:r>
            <a:endParaRPr lang="en-US" altLang="ja-JP" sz="105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76213" indent="-176213">
              <a:lnSpc>
                <a:spcPts val="1200"/>
              </a:lnSpc>
            </a:pPr>
            <a:r>
              <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000" dirty="0" err="1">
                <a:solidFill>
                  <a:schemeClr val="tx1"/>
                </a:solidFill>
                <a:latin typeface="Meiryo UI" panose="020B0604030504040204" pitchFamily="50" charset="-128"/>
                <a:ea typeface="Meiryo UI" panose="020B0604030504040204" pitchFamily="50" charset="-128"/>
                <a:cs typeface="Meiryo UI" panose="020B0604030504040204" pitchFamily="50" charset="-128"/>
              </a:rPr>
              <a:t>i</a:t>
            </a:r>
            <a:r>
              <a:rPr lang="en-US" altLang="ja-JP"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研究生→正規生</a:t>
            </a:r>
            <a:r>
              <a:rPr lang="en-US" altLang="ja-JP"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上記</a:t>
            </a:r>
            <a:r>
              <a:rPr lang="en-US" altLang="ja-JP" sz="1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1,2,3 </a:t>
            </a:r>
            <a:r>
              <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と</a:t>
            </a:r>
            <a:r>
              <a:rPr lang="ja-JP" altLang="en-US" sz="1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入学許可書</a:t>
            </a:r>
            <a:r>
              <a:rPr lang="en-US" altLang="ja-JP" sz="1000" b="1" dirty="0">
                <a:solidFill>
                  <a:srgbClr val="00CC00"/>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76213" indent="-176213">
              <a:lnSpc>
                <a:spcPts val="1200"/>
              </a:lnSpc>
            </a:pPr>
            <a:r>
              <a:rPr lang="ja-JP" altLang="en-US" sz="1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ii) </a:t>
            </a:r>
            <a:r>
              <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学部→大学院，修士→博士</a:t>
            </a:r>
            <a:r>
              <a:rPr lang="en-US" altLang="ja-JP"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上記</a:t>
            </a:r>
            <a:r>
              <a:rPr lang="en-US" altLang="ja-JP" sz="1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a:t>
            </a:r>
            <a:r>
              <a:rPr lang="ja-JP" altLang="en-US" sz="1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～５</a:t>
            </a:r>
            <a:r>
              <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と</a:t>
            </a:r>
            <a:r>
              <a:rPr lang="ja-JP" altLang="en-US" sz="1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入学許可書</a:t>
            </a:r>
            <a:r>
              <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又は</a:t>
            </a:r>
            <a:r>
              <a:rPr lang="ja-JP" altLang="en-US" sz="1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進学許可書</a:t>
            </a:r>
            <a:r>
              <a:rPr lang="en-US" altLang="ja-JP" sz="800" b="1" dirty="0">
                <a:solidFill>
                  <a:srgbClr val="00CC00"/>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76213" indent="-176213">
              <a:lnSpc>
                <a:spcPts val="1200"/>
              </a:lnSpc>
            </a:pPr>
            <a:r>
              <a:rPr lang="ja-JP" altLang="en-US" sz="1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４</a:t>
            </a:r>
            <a:r>
              <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と</a:t>
            </a:r>
            <a:r>
              <a:rPr lang="ja-JP" altLang="en-US" sz="1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５</a:t>
            </a:r>
            <a:r>
              <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は進学前の課程のもので可）</a:t>
            </a:r>
            <a:endParaRPr lang="en-US" altLang="ja-JP"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76213" indent="-176213">
              <a:lnSpc>
                <a:spcPts val="1200"/>
              </a:lnSpc>
            </a:pPr>
            <a:r>
              <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iii) </a:t>
            </a:r>
            <a:r>
              <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国費留学生証明書：申請時期が実際の進学前で入手できない場合は省略可</a:t>
            </a:r>
            <a:endParaRPr lang="en-US" altLang="ja-JP"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 name="下矢印 5"/>
          <p:cNvSpPr/>
          <p:nvPr/>
        </p:nvSpPr>
        <p:spPr>
          <a:xfrm>
            <a:off x="764704" y="1224382"/>
            <a:ext cx="296992" cy="2998150"/>
          </a:xfrm>
          <a:prstGeom prst="downArrow">
            <a:avLst>
              <a:gd name="adj1" fmla="val 33720"/>
              <a:gd name="adj2" fmla="val 45930"/>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rgbClr val="FF0000"/>
              </a:solidFill>
            </a:endParaRPr>
          </a:p>
        </p:txBody>
      </p:sp>
      <p:sp>
        <p:nvSpPr>
          <p:cNvPr id="8" name="下矢印 7"/>
          <p:cNvSpPr/>
          <p:nvPr/>
        </p:nvSpPr>
        <p:spPr>
          <a:xfrm>
            <a:off x="764704" y="4715871"/>
            <a:ext cx="288032" cy="209567"/>
          </a:xfrm>
          <a:prstGeom prst="downArrow">
            <a:avLst>
              <a:gd name="adj1" fmla="val 33720"/>
              <a:gd name="adj2" fmla="val 45930"/>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rgbClr val="FF0000"/>
              </a:solidFill>
            </a:endParaRPr>
          </a:p>
        </p:txBody>
      </p:sp>
      <p:sp>
        <p:nvSpPr>
          <p:cNvPr id="9" name="角丸四角形 8"/>
          <p:cNvSpPr/>
          <p:nvPr/>
        </p:nvSpPr>
        <p:spPr>
          <a:xfrm>
            <a:off x="476672" y="4254323"/>
            <a:ext cx="5940000" cy="432000"/>
          </a:xfrm>
          <a:prstGeom prst="roundRect">
            <a:avLst/>
          </a:prstGeom>
          <a:solidFill>
            <a:schemeClr val="accent3">
              <a:lumMod val="40000"/>
              <a:lumOff val="60000"/>
              <a:alpha val="50000"/>
            </a:schemeClr>
          </a:solidFill>
          <a:ln w="22225">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ja-JP" altLang="en-US" sz="1200" b="1" dirty="0">
                <a:solidFill>
                  <a:srgbClr val="0000FF"/>
                </a:solidFill>
                <a:latin typeface="Meiryo UI" pitchFamily="50" charset="-128"/>
                <a:ea typeface="Meiryo UI" pitchFamily="50" charset="-128"/>
                <a:cs typeface="Meiryo UI" pitchFamily="50" charset="-128"/>
              </a:rPr>
              <a:t>学生支援係</a:t>
            </a:r>
            <a:r>
              <a:rPr lang="ja-JP" altLang="en-US" sz="1200" b="1" dirty="0">
                <a:solidFill>
                  <a:prstClr val="black"/>
                </a:solidFill>
                <a:latin typeface="Meiryo UI" pitchFamily="50" charset="-128"/>
                <a:ea typeface="Meiryo UI" pitchFamily="50" charset="-128"/>
                <a:cs typeface="Meiryo UI" pitchFamily="50" charset="-128"/>
              </a:rPr>
              <a:t>に申請書を提出する。</a:t>
            </a:r>
            <a:endParaRPr lang="en-US" altLang="ja-JP" sz="1200" b="1" dirty="0">
              <a:solidFill>
                <a:prstClr val="black"/>
              </a:solidFill>
              <a:latin typeface="Meiryo UI" pitchFamily="50" charset="-128"/>
              <a:ea typeface="Meiryo UI" pitchFamily="50" charset="-128"/>
              <a:cs typeface="Meiryo UI" pitchFamily="50" charset="-128"/>
            </a:endParaRPr>
          </a:p>
          <a:p>
            <a:pPr lvl="0"/>
            <a:r>
              <a:rPr lang="ja-JP" altLang="en-US" sz="1000" dirty="0">
                <a:solidFill>
                  <a:prstClr val="black"/>
                </a:solidFill>
                <a:latin typeface="Meiryo UI" pitchFamily="50" charset="-128"/>
                <a:ea typeface="Meiryo UI" pitchFamily="50" charset="-128"/>
                <a:cs typeface="Meiryo UI" pitchFamily="50" charset="-128"/>
              </a:rPr>
              <a:t>学生支援係にて申請の確認を受けます。通常</a:t>
            </a:r>
            <a:r>
              <a:rPr lang="en-US" altLang="ja-JP" sz="1000" dirty="0">
                <a:solidFill>
                  <a:prstClr val="black"/>
                </a:solidFill>
                <a:latin typeface="Meiryo UI" pitchFamily="50" charset="-128"/>
                <a:ea typeface="Meiryo UI" pitchFamily="50" charset="-128"/>
                <a:cs typeface="Meiryo UI" pitchFamily="50" charset="-128"/>
              </a:rPr>
              <a:t>1</a:t>
            </a:r>
            <a:r>
              <a:rPr lang="ja-JP" altLang="en-US" sz="1000" dirty="0">
                <a:solidFill>
                  <a:prstClr val="black"/>
                </a:solidFill>
                <a:latin typeface="Meiryo UI" pitchFamily="50" charset="-128"/>
                <a:ea typeface="Meiryo UI" pitchFamily="50" charset="-128"/>
                <a:cs typeface="Meiryo UI" pitchFamily="50" charset="-128"/>
              </a:rPr>
              <a:t>～</a:t>
            </a:r>
            <a:r>
              <a:rPr lang="en-US" altLang="ja-JP" sz="1000" dirty="0">
                <a:solidFill>
                  <a:prstClr val="black"/>
                </a:solidFill>
                <a:latin typeface="Meiryo UI" pitchFamily="50" charset="-128"/>
                <a:ea typeface="Meiryo UI" pitchFamily="50" charset="-128"/>
                <a:cs typeface="Meiryo UI" pitchFamily="50" charset="-128"/>
              </a:rPr>
              <a:t>2</a:t>
            </a:r>
            <a:r>
              <a:rPr lang="ja-JP" altLang="en-US" sz="1000" dirty="0">
                <a:solidFill>
                  <a:prstClr val="black"/>
                </a:solidFill>
                <a:latin typeface="Meiryo UI" pitchFamily="50" charset="-128"/>
                <a:ea typeface="Meiryo UI" pitchFamily="50" charset="-128"/>
                <a:cs typeface="Meiryo UI" pitchFamily="50" charset="-128"/>
              </a:rPr>
              <a:t>営業日後に返却します。</a:t>
            </a:r>
            <a:endParaRPr lang="en-US" altLang="ja-JP" sz="1000" dirty="0">
              <a:solidFill>
                <a:prstClr val="black"/>
              </a:solidFill>
              <a:latin typeface="Meiryo UI" pitchFamily="50" charset="-128"/>
              <a:ea typeface="Meiryo UI" pitchFamily="50" charset="-128"/>
              <a:cs typeface="Meiryo UI" pitchFamily="50" charset="-128"/>
            </a:endParaRPr>
          </a:p>
        </p:txBody>
      </p:sp>
      <p:sp>
        <p:nvSpPr>
          <p:cNvPr id="13" name="角丸四角形 12"/>
          <p:cNvSpPr/>
          <p:nvPr/>
        </p:nvSpPr>
        <p:spPr>
          <a:xfrm>
            <a:off x="441328" y="5549791"/>
            <a:ext cx="5940000" cy="576000"/>
          </a:xfrm>
          <a:prstGeom prst="roundRect">
            <a:avLst/>
          </a:prstGeom>
          <a:solidFill>
            <a:schemeClr val="accent3">
              <a:lumMod val="40000"/>
              <a:lumOff val="60000"/>
              <a:alpha val="50000"/>
            </a:schemeClr>
          </a:solidFill>
          <a:ln w="22225">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ja-JP" altLang="en-US" sz="1200" b="1" dirty="0">
                <a:solidFill>
                  <a:srgbClr val="0000FF"/>
                </a:solidFill>
                <a:latin typeface="Meiryo UI" pitchFamily="50" charset="-128"/>
                <a:ea typeface="Meiryo UI" pitchFamily="50" charset="-128"/>
                <a:cs typeface="Meiryo UI" pitchFamily="50" charset="-128"/>
              </a:rPr>
              <a:t>仙台出入国在留管理局</a:t>
            </a:r>
            <a:r>
              <a:rPr lang="ja-JP" altLang="en-US" sz="1200" b="1" dirty="0">
                <a:solidFill>
                  <a:prstClr val="black"/>
                </a:solidFill>
                <a:latin typeface="Meiryo UI" pitchFamily="50" charset="-128"/>
                <a:ea typeface="Meiryo UI" pitchFamily="50" charset="-128"/>
                <a:cs typeface="Meiryo UI" pitchFamily="50" charset="-128"/>
              </a:rPr>
              <a:t>へ「在留カード」を受け取りに行く。</a:t>
            </a:r>
            <a:endParaRPr lang="en-US" altLang="ja-JP" sz="1200" b="1" dirty="0">
              <a:solidFill>
                <a:prstClr val="black"/>
              </a:solidFill>
              <a:latin typeface="Meiryo UI" pitchFamily="50" charset="-128"/>
              <a:ea typeface="Meiryo UI" pitchFamily="50" charset="-128"/>
              <a:cs typeface="Meiryo UI" pitchFamily="50" charset="-128"/>
            </a:endParaRPr>
          </a:p>
          <a:p>
            <a:pPr lvl="0"/>
            <a:r>
              <a:rPr lang="ja-JP" altLang="en-US" sz="1000" dirty="0">
                <a:solidFill>
                  <a:prstClr val="black"/>
                </a:solidFill>
                <a:latin typeface="Meiryo UI" pitchFamily="50" charset="-128"/>
                <a:ea typeface="Meiryo UI" pitchFamily="50" charset="-128"/>
                <a:cs typeface="Meiryo UI" pitchFamily="50" charset="-128"/>
              </a:rPr>
              <a:t>申請に不備がなければ、</a:t>
            </a:r>
            <a:r>
              <a:rPr lang="ja-JP" altLang="en-US" sz="1000" u="sng" dirty="0">
                <a:solidFill>
                  <a:prstClr val="black"/>
                </a:solidFill>
                <a:latin typeface="Meiryo UI" pitchFamily="50" charset="-128"/>
                <a:ea typeface="Meiryo UI" pitchFamily="50" charset="-128"/>
                <a:cs typeface="Meiryo UI" pitchFamily="50" charset="-128"/>
              </a:rPr>
              <a:t>通常</a:t>
            </a:r>
            <a:r>
              <a:rPr lang="en-US" altLang="ja-JP" sz="1000" u="sng" dirty="0">
                <a:solidFill>
                  <a:prstClr val="black"/>
                </a:solidFill>
                <a:latin typeface="Meiryo UI" pitchFamily="50" charset="-128"/>
                <a:ea typeface="Meiryo UI" pitchFamily="50" charset="-128"/>
                <a:cs typeface="Meiryo UI" pitchFamily="50" charset="-128"/>
              </a:rPr>
              <a:t>1</a:t>
            </a:r>
            <a:r>
              <a:rPr lang="ja-JP" altLang="en-US" sz="1000" u="sng" dirty="0">
                <a:solidFill>
                  <a:prstClr val="black"/>
                </a:solidFill>
                <a:latin typeface="Meiryo UI" pitchFamily="50" charset="-128"/>
                <a:ea typeface="Meiryo UI" pitchFamily="50" charset="-128"/>
                <a:cs typeface="Meiryo UI" pitchFamily="50" charset="-128"/>
              </a:rPr>
              <a:t>～</a:t>
            </a:r>
            <a:r>
              <a:rPr lang="en-US" altLang="ja-JP" sz="1000" u="sng" dirty="0">
                <a:solidFill>
                  <a:prstClr val="black"/>
                </a:solidFill>
                <a:latin typeface="Meiryo UI" pitchFamily="50" charset="-128"/>
                <a:ea typeface="Meiryo UI" pitchFamily="50" charset="-128"/>
                <a:cs typeface="Meiryo UI" pitchFamily="50" charset="-128"/>
              </a:rPr>
              <a:t>2</a:t>
            </a:r>
            <a:r>
              <a:rPr lang="ja-JP" altLang="en-US" sz="1000" u="sng" dirty="0">
                <a:solidFill>
                  <a:prstClr val="black"/>
                </a:solidFill>
                <a:latin typeface="Meiryo UI" pitchFamily="50" charset="-128"/>
                <a:ea typeface="Meiryo UI" pitchFamily="50" charset="-128"/>
                <a:cs typeface="Meiryo UI" pitchFamily="50" charset="-128"/>
              </a:rPr>
              <a:t>週間程度</a:t>
            </a:r>
            <a:r>
              <a:rPr lang="ja-JP" altLang="en-US" sz="1000" dirty="0">
                <a:solidFill>
                  <a:prstClr val="black"/>
                </a:solidFill>
                <a:latin typeface="Meiryo UI" pitchFamily="50" charset="-128"/>
                <a:ea typeface="Meiryo UI" pitchFamily="50" charset="-128"/>
                <a:cs typeface="Meiryo UI" pitchFamily="50" charset="-128"/>
              </a:rPr>
              <a:t>でハガキにより審査結果が通知されます。</a:t>
            </a:r>
            <a:endParaRPr lang="en-US" altLang="ja-JP" sz="1000" dirty="0">
              <a:solidFill>
                <a:prstClr val="black"/>
              </a:solidFill>
              <a:latin typeface="Meiryo UI" pitchFamily="50" charset="-128"/>
              <a:ea typeface="Meiryo UI" pitchFamily="50" charset="-128"/>
              <a:cs typeface="Meiryo UI" pitchFamily="50" charset="-128"/>
            </a:endParaRPr>
          </a:p>
          <a:p>
            <a:pPr lvl="0"/>
            <a:r>
              <a:rPr lang="ja-JP" altLang="en-US" sz="1000" dirty="0">
                <a:solidFill>
                  <a:prstClr val="black"/>
                </a:solidFill>
                <a:latin typeface="Meiryo UI" pitchFamily="50" charset="-128"/>
                <a:ea typeface="Meiryo UI" pitchFamily="50" charset="-128"/>
                <a:cs typeface="Meiryo UI" pitchFamily="50" charset="-128"/>
              </a:rPr>
              <a:t>下記</a:t>
            </a:r>
            <a:r>
              <a:rPr lang="en-US" altLang="ja-JP" sz="1000" dirty="0">
                <a:solidFill>
                  <a:prstClr val="black"/>
                </a:solidFill>
                <a:latin typeface="Meiryo UI" pitchFamily="50" charset="-128"/>
                <a:ea typeface="Meiryo UI" pitchFamily="50" charset="-128"/>
                <a:cs typeface="Meiryo UI" pitchFamily="50" charset="-128"/>
              </a:rPr>
              <a:t>(1)</a:t>
            </a:r>
            <a:r>
              <a:rPr lang="ja-JP" altLang="en-US" sz="1000" dirty="0">
                <a:solidFill>
                  <a:prstClr val="black"/>
                </a:solidFill>
                <a:latin typeface="Meiryo UI" pitchFamily="50" charset="-128"/>
                <a:ea typeface="Meiryo UI" pitchFamily="50" charset="-128"/>
                <a:cs typeface="Meiryo UI" pitchFamily="50" charset="-128"/>
              </a:rPr>
              <a:t>～</a:t>
            </a:r>
            <a:r>
              <a:rPr lang="en-US" altLang="ja-JP" sz="1000" dirty="0">
                <a:solidFill>
                  <a:prstClr val="black"/>
                </a:solidFill>
                <a:latin typeface="Meiryo UI" pitchFamily="50" charset="-128"/>
                <a:ea typeface="Meiryo UI" pitchFamily="50" charset="-128"/>
                <a:cs typeface="Meiryo UI" pitchFamily="50" charset="-128"/>
              </a:rPr>
              <a:t>(5)</a:t>
            </a:r>
            <a:r>
              <a:rPr lang="ja-JP" altLang="en-US" sz="1000" dirty="0">
                <a:solidFill>
                  <a:prstClr val="black"/>
                </a:solidFill>
                <a:latin typeface="Meiryo UI" pitchFamily="50" charset="-128"/>
                <a:ea typeface="Meiryo UI" pitchFamily="50" charset="-128"/>
                <a:cs typeface="Meiryo UI" pitchFamily="50" charset="-128"/>
              </a:rPr>
              <a:t>を持って指定された期限内に出入国管理局へ行き、在留カードの交付を受けます。</a:t>
            </a:r>
            <a:endParaRPr lang="en-US" altLang="ja-JP" sz="1000" dirty="0">
              <a:solidFill>
                <a:prstClr val="black"/>
              </a:solidFill>
              <a:latin typeface="Meiryo UI" pitchFamily="50" charset="-128"/>
              <a:ea typeface="Meiryo UI" pitchFamily="50" charset="-128"/>
              <a:cs typeface="Meiryo UI" pitchFamily="50" charset="-128"/>
            </a:endParaRPr>
          </a:p>
        </p:txBody>
      </p:sp>
      <p:sp>
        <p:nvSpPr>
          <p:cNvPr id="14" name="下矢印 13"/>
          <p:cNvSpPr/>
          <p:nvPr/>
        </p:nvSpPr>
        <p:spPr>
          <a:xfrm>
            <a:off x="793384" y="5349305"/>
            <a:ext cx="288032" cy="223150"/>
          </a:xfrm>
          <a:prstGeom prst="downArrow">
            <a:avLst>
              <a:gd name="adj1" fmla="val 33720"/>
              <a:gd name="adj2" fmla="val 45930"/>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rgbClr val="FF0000"/>
              </a:solidFill>
            </a:endParaRPr>
          </a:p>
        </p:txBody>
      </p:sp>
      <p:sp>
        <p:nvSpPr>
          <p:cNvPr id="17" name="角丸四角形吹き出し 16"/>
          <p:cNvSpPr/>
          <p:nvPr/>
        </p:nvSpPr>
        <p:spPr>
          <a:xfrm>
            <a:off x="1108908" y="6155339"/>
            <a:ext cx="2802405" cy="996927"/>
          </a:xfrm>
          <a:prstGeom prst="wedgeRoundRectCallout">
            <a:avLst>
              <a:gd name="adj1" fmla="val -47401"/>
              <a:gd name="adj2" fmla="val -7316"/>
              <a:gd name="adj3" fmla="val 16667"/>
            </a:avLst>
          </a:prstGeom>
          <a:solidFill>
            <a:schemeClr val="accent2">
              <a:lumMod val="20000"/>
              <a:lumOff val="80000"/>
            </a:schemeClr>
          </a:solidFill>
          <a:ln w="1270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28600" indent="-228600">
              <a:buFontTx/>
              <a:buAutoNum type="arabicParenBoth"/>
            </a:pPr>
            <a:r>
              <a:rPr lang="ja-JP" altLang="en-US" sz="1050" dirty="0">
                <a:solidFill>
                  <a:prstClr val="black"/>
                </a:solidFill>
                <a:latin typeface="Meiryo UI" pitchFamily="50" charset="-128"/>
                <a:ea typeface="Meiryo UI" pitchFamily="50" charset="-128"/>
                <a:cs typeface="Meiryo UI" pitchFamily="50" charset="-128"/>
              </a:rPr>
              <a:t>パスポート</a:t>
            </a:r>
            <a:endParaRPr lang="en-US" altLang="ja-JP" sz="1050" dirty="0">
              <a:solidFill>
                <a:prstClr val="black"/>
              </a:solidFill>
              <a:latin typeface="Meiryo UI" pitchFamily="50" charset="-128"/>
              <a:ea typeface="Meiryo UI" pitchFamily="50" charset="-128"/>
              <a:cs typeface="Meiryo UI" pitchFamily="50" charset="-128"/>
            </a:endParaRPr>
          </a:p>
          <a:p>
            <a:pPr marL="228600" indent="-228600">
              <a:buFontTx/>
              <a:buAutoNum type="arabicParenBoth"/>
            </a:pPr>
            <a:r>
              <a:rPr lang="ja-JP" altLang="en-US" sz="1050" dirty="0">
                <a:solidFill>
                  <a:prstClr val="black"/>
                </a:solidFill>
                <a:latin typeface="Meiryo UI" pitchFamily="50" charset="-128"/>
                <a:ea typeface="Meiryo UI" pitchFamily="50" charset="-128"/>
                <a:cs typeface="Meiryo UI" pitchFamily="50" charset="-128"/>
              </a:rPr>
              <a:t>収入印紙</a:t>
            </a:r>
            <a:r>
              <a:rPr lang="en-US" altLang="ja-JP" sz="1050" dirty="0">
                <a:solidFill>
                  <a:prstClr val="black"/>
                </a:solidFill>
              </a:rPr>
              <a:t>4,000</a:t>
            </a:r>
            <a:r>
              <a:rPr lang="ja-JP" altLang="en-US" sz="1050" dirty="0">
                <a:solidFill>
                  <a:prstClr val="black"/>
                </a:solidFill>
                <a:latin typeface="Meiryo UI" pitchFamily="50" charset="-128"/>
                <a:ea typeface="Meiryo UI" pitchFamily="50" charset="-128"/>
                <a:cs typeface="Meiryo UI" pitchFamily="50" charset="-128"/>
              </a:rPr>
              <a:t>円分（申請手数料）                         ＊</a:t>
            </a:r>
            <a:r>
              <a:rPr lang="ja-JP" altLang="en-US" sz="1050" dirty="0">
                <a:solidFill>
                  <a:prstClr val="black"/>
                </a:solidFill>
                <a:latin typeface="Meiryo UI" pitchFamily="50" charset="-128"/>
                <a:ea typeface="Meiryo UI" pitchFamily="50" charset="-128"/>
                <a:cs typeface="Meiryo UI" pitchFamily="50" charset="-128"/>
                <a:hlinkClick r:id="rId4"/>
              </a:rPr>
              <a:t>手数料納付書</a:t>
            </a:r>
            <a:r>
              <a:rPr lang="ja-JP" altLang="en-US" sz="1050" dirty="0">
                <a:solidFill>
                  <a:prstClr val="black"/>
                </a:solidFill>
                <a:latin typeface="Meiryo UI" pitchFamily="50" charset="-128"/>
                <a:ea typeface="Meiryo UI" pitchFamily="50" charset="-128"/>
                <a:cs typeface="Meiryo UI" pitchFamily="50" charset="-128"/>
              </a:rPr>
              <a:t>に貼付して提出</a:t>
            </a:r>
            <a:endParaRPr lang="en-US" altLang="ja-JP" sz="1000" dirty="0">
              <a:solidFill>
                <a:schemeClr val="tx1"/>
              </a:solidFill>
              <a:latin typeface="Meiryo UI" pitchFamily="50" charset="-128"/>
              <a:ea typeface="Meiryo UI" pitchFamily="50" charset="-128"/>
              <a:cs typeface="Meiryo UI" pitchFamily="50" charset="-128"/>
            </a:endParaRPr>
          </a:p>
          <a:p>
            <a:pPr marL="228600" lvl="0" indent="-228600">
              <a:buFontTx/>
              <a:buAutoNum type="arabicParenBoth"/>
            </a:pPr>
            <a:r>
              <a:rPr lang="ja-JP" altLang="en-US" sz="1050" dirty="0">
                <a:solidFill>
                  <a:prstClr val="black"/>
                </a:solidFill>
                <a:latin typeface="Meiryo UI" pitchFamily="50" charset="-128"/>
                <a:ea typeface="Meiryo UI" pitchFamily="50" charset="-128"/>
                <a:cs typeface="Meiryo UI" pitchFamily="50" charset="-128"/>
              </a:rPr>
              <a:t>在留カード</a:t>
            </a:r>
            <a:endParaRPr lang="en-US" altLang="ja-JP" sz="1050" dirty="0">
              <a:solidFill>
                <a:prstClr val="black"/>
              </a:solidFill>
              <a:latin typeface="Meiryo UI" pitchFamily="50" charset="-128"/>
              <a:ea typeface="Meiryo UI" pitchFamily="50" charset="-128"/>
              <a:cs typeface="Meiryo UI" pitchFamily="50" charset="-128"/>
            </a:endParaRPr>
          </a:p>
          <a:p>
            <a:pPr marL="228600" lvl="0" indent="-228600">
              <a:buFontTx/>
              <a:buAutoNum type="arabicParenBoth"/>
            </a:pPr>
            <a:r>
              <a:rPr lang="ja-JP" altLang="en-US" sz="1050" dirty="0">
                <a:solidFill>
                  <a:prstClr val="black"/>
                </a:solidFill>
                <a:latin typeface="Meiryo UI" pitchFamily="50" charset="-128"/>
                <a:ea typeface="Meiryo UI" pitchFamily="50" charset="-128"/>
                <a:cs typeface="Meiryo UI" pitchFamily="50" charset="-128"/>
              </a:rPr>
              <a:t>受付票（申請受理時にもらったもの）</a:t>
            </a:r>
            <a:endParaRPr lang="en-US" altLang="ja-JP" sz="1050" dirty="0">
              <a:solidFill>
                <a:prstClr val="black"/>
              </a:solidFill>
              <a:latin typeface="Meiryo UI" pitchFamily="50" charset="-128"/>
              <a:ea typeface="Meiryo UI" pitchFamily="50" charset="-128"/>
              <a:cs typeface="Meiryo UI" pitchFamily="50" charset="-128"/>
            </a:endParaRPr>
          </a:p>
          <a:p>
            <a:pPr marL="228600" lvl="0" indent="-228600">
              <a:buFontTx/>
              <a:buAutoNum type="arabicParenBoth"/>
            </a:pPr>
            <a:r>
              <a:rPr lang="ja-JP" altLang="en-US" sz="1050" dirty="0">
                <a:solidFill>
                  <a:prstClr val="black"/>
                </a:solidFill>
                <a:latin typeface="Meiryo UI" pitchFamily="50" charset="-128"/>
                <a:ea typeface="Meiryo UI" pitchFamily="50" charset="-128"/>
                <a:cs typeface="Meiryo UI" pitchFamily="50" charset="-128"/>
              </a:rPr>
              <a:t>通知書（出入国管理局から届いたもの）</a:t>
            </a:r>
            <a:endParaRPr lang="en-US" altLang="ja-JP" sz="1050" dirty="0">
              <a:solidFill>
                <a:prstClr val="black"/>
              </a:solidFill>
              <a:latin typeface="Meiryo UI" pitchFamily="50" charset="-128"/>
              <a:ea typeface="Meiryo UI" pitchFamily="50" charset="-128"/>
              <a:cs typeface="Meiryo UI" pitchFamily="50" charset="-128"/>
            </a:endParaRPr>
          </a:p>
        </p:txBody>
      </p:sp>
      <p:sp>
        <p:nvSpPr>
          <p:cNvPr id="20" name="正方形/長方形 19"/>
          <p:cNvSpPr/>
          <p:nvPr/>
        </p:nvSpPr>
        <p:spPr>
          <a:xfrm>
            <a:off x="17672" y="156483"/>
            <a:ext cx="6858000" cy="584775"/>
          </a:xfrm>
          <a:prstGeom prst="rect">
            <a:avLst/>
          </a:prstGeom>
          <a:noFill/>
        </p:spPr>
        <p:txBody>
          <a:bodyPr wrap="square" lIns="91440" tIns="45720" rIns="91440" bIns="45720">
            <a:spAutoFit/>
          </a:bodyPr>
          <a:lstStyle/>
          <a:p>
            <a:pPr algn="ctr"/>
            <a:r>
              <a:rPr lang="ja-JP" altLang="en-US" sz="3200" b="1" spc="-150" dirty="0">
                <a:ln w="12700">
                  <a:solidFill>
                    <a:schemeClr val="tx2">
                      <a:satMod val="155000"/>
                    </a:schemeClr>
                  </a:solidFill>
                  <a:prstDash val="solid"/>
                </a:ln>
                <a:solidFill>
                  <a:srgbClr val="0000FF"/>
                </a:solidFill>
                <a:effectLst>
                  <a:outerShdw blurRad="41275" dist="20320" dir="1800000" algn="tl" rotWithShape="0">
                    <a:srgbClr val="000000">
                      <a:alpha val="40000"/>
                    </a:srgbClr>
                  </a:outerShdw>
                </a:effectLst>
                <a:latin typeface="Meiryo UI" pitchFamily="50" charset="-128"/>
                <a:ea typeface="Meiryo UI" pitchFamily="50" charset="-128"/>
                <a:cs typeface="Meiryo UI" pitchFamily="50" charset="-128"/>
              </a:rPr>
              <a:t>在留期間更新申請</a:t>
            </a:r>
          </a:p>
        </p:txBody>
      </p:sp>
      <p:sp>
        <p:nvSpPr>
          <p:cNvPr id="21" name="テキスト ボックス 20"/>
          <p:cNvSpPr txBox="1"/>
          <p:nvPr/>
        </p:nvSpPr>
        <p:spPr>
          <a:xfrm>
            <a:off x="1484784" y="622647"/>
            <a:ext cx="3773790" cy="307777"/>
          </a:xfrm>
          <a:prstGeom prst="rect">
            <a:avLst/>
          </a:prstGeom>
          <a:noFill/>
        </p:spPr>
        <p:txBody>
          <a:bodyPr wrap="none" rtlCol="0">
            <a:spAutoFit/>
          </a:bodyPr>
          <a:lstStyle/>
          <a:p>
            <a:r>
              <a:rPr lang="en-US" altLang="ja-JP" sz="1400" b="1" dirty="0">
                <a:latin typeface="Meiryo UI" pitchFamily="50" charset="-128"/>
                <a:ea typeface="Meiryo UI" pitchFamily="50" charset="-128"/>
                <a:cs typeface="Meiryo UI" pitchFamily="50" charset="-128"/>
              </a:rPr>
              <a:t>-</a:t>
            </a:r>
            <a:r>
              <a:rPr lang="ja-JP" altLang="en-US" sz="1200" b="1" dirty="0">
                <a:solidFill>
                  <a:prstClr val="black"/>
                </a:solidFill>
                <a:latin typeface="Meiryo UI" pitchFamily="50" charset="-128"/>
                <a:ea typeface="Meiryo UI" pitchFamily="50" charset="-128"/>
                <a:cs typeface="Meiryo UI" pitchFamily="50" charset="-128"/>
              </a:rPr>
              <a:t>東北大学理学部・理学研究科に在籍する学生の場合 </a:t>
            </a:r>
            <a:r>
              <a:rPr kumimoji="1" lang="en-US" altLang="ja-JP" sz="1400" b="1" dirty="0">
                <a:latin typeface="Meiryo UI" pitchFamily="50" charset="-128"/>
                <a:ea typeface="Meiryo UI" pitchFamily="50" charset="-128"/>
                <a:cs typeface="Meiryo UI" pitchFamily="50" charset="-128"/>
              </a:rPr>
              <a:t>-</a:t>
            </a:r>
            <a:endParaRPr kumimoji="1" lang="ja-JP" altLang="en-US" sz="1400" b="1" dirty="0">
              <a:latin typeface="Meiryo UI" pitchFamily="50" charset="-128"/>
              <a:ea typeface="Meiryo UI" pitchFamily="50" charset="-128"/>
              <a:cs typeface="Meiryo UI" pitchFamily="50" charset="-128"/>
            </a:endParaRPr>
          </a:p>
        </p:txBody>
      </p:sp>
      <p:sp>
        <p:nvSpPr>
          <p:cNvPr id="23" name="正方形/長方形 22"/>
          <p:cNvSpPr/>
          <p:nvPr/>
        </p:nvSpPr>
        <p:spPr>
          <a:xfrm>
            <a:off x="44624" y="56456"/>
            <a:ext cx="6768000" cy="9792008"/>
          </a:xfrm>
          <a:prstGeom prst="rect">
            <a:avLst/>
          </a:prstGeom>
          <a:noFill/>
          <a:ln w="254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 name="角丸四角形吹き出し 24"/>
          <p:cNvSpPr/>
          <p:nvPr/>
        </p:nvSpPr>
        <p:spPr>
          <a:xfrm>
            <a:off x="4298000" y="6274439"/>
            <a:ext cx="1899379" cy="720080"/>
          </a:xfrm>
          <a:prstGeom prst="wedgeRoundRectCallout">
            <a:avLst>
              <a:gd name="adj1" fmla="val -93230"/>
              <a:gd name="adj2" fmla="val -9591"/>
              <a:gd name="adj3" fmla="val 16667"/>
            </a:avLst>
          </a:pr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ja-JP" altLang="en-US" sz="1050" dirty="0">
                <a:solidFill>
                  <a:prstClr val="black"/>
                </a:solidFill>
              </a:rPr>
              <a:t> </a:t>
            </a:r>
            <a:r>
              <a:rPr lang="ja-JP" altLang="en-US" sz="1000" dirty="0">
                <a:solidFill>
                  <a:prstClr val="black"/>
                </a:solidFill>
                <a:latin typeface="Meiryo UI" pitchFamily="50" charset="-128"/>
                <a:ea typeface="Meiryo UI" pitchFamily="50" charset="-128"/>
                <a:cs typeface="Meiryo UI" pitchFamily="50" charset="-128"/>
              </a:rPr>
              <a:t>収入印紙は、郵便局または  </a:t>
            </a:r>
            <a:endParaRPr lang="en-US" altLang="ja-JP" sz="1000" dirty="0">
              <a:solidFill>
                <a:prstClr val="black"/>
              </a:solidFill>
              <a:latin typeface="Meiryo UI" pitchFamily="50" charset="-128"/>
              <a:ea typeface="Meiryo UI" pitchFamily="50" charset="-128"/>
              <a:cs typeface="Meiryo UI" pitchFamily="50" charset="-128"/>
            </a:endParaRPr>
          </a:p>
          <a:p>
            <a:pPr lvl="0"/>
            <a:r>
              <a:rPr lang="en-US" altLang="ja-JP" sz="1000" dirty="0">
                <a:solidFill>
                  <a:prstClr val="black"/>
                </a:solidFill>
                <a:latin typeface="Meiryo UI" pitchFamily="50" charset="-128"/>
                <a:ea typeface="Meiryo UI" pitchFamily="50" charset="-128"/>
                <a:cs typeface="Meiryo UI" pitchFamily="50" charset="-128"/>
              </a:rPr>
              <a:t> </a:t>
            </a:r>
            <a:r>
              <a:rPr lang="ja-JP" altLang="en-US" sz="1000" dirty="0">
                <a:solidFill>
                  <a:prstClr val="black"/>
                </a:solidFill>
                <a:latin typeface="Meiryo UI" pitchFamily="50" charset="-128"/>
                <a:ea typeface="Meiryo UI" pitchFamily="50" charset="-128"/>
                <a:cs typeface="Meiryo UI" pitchFamily="50" charset="-128"/>
              </a:rPr>
              <a:t> 「〒」マークのあるコンビニ等で  </a:t>
            </a:r>
            <a:endParaRPr lang="en-US" altLang="ja-JP" sz="1000" dirty="0">
              <a:solidFill>
                <a:prstClr val="black"/>
              </a:solidFill>
              <a:latin typeface="Meiryo UI" pitchFamily="50" charset="-128"/>
              <a:ea typeface="Meiryo UI" pitchFamily="50" charset="-128"/>
              <a:cs typeface="Meiryo UI" pitchFamily="50" charset="-128"/>
            </a:endParaRPr>
          </a:p>
          <a:p>
            <a:pPr lvl="0"/>
            <a:r>
              <a:rPr lang="ja-JP" altLang="en-US" sz="1000" dirty="0">
                <a:solidFill>
                  <a:prstClr val="black"/>
                </a:solidFill>
                <a:latin typeface="Meiryo UI" pitchFamily="50" charset="-128"/>
                <a:ea typeface="Meiryo UI" pitchFamily="50" charset="-128"/>
                <a:cs typeface="Meiryo UI" pitchFamily="50" charset="-128"/>
              </a:rPr>
              <a:t>  事前に購入しておきます。</a:t>
            </a:r>
            <a:endParaRPr lang="en-US" altLang="ja-JP" sz="1000" dirty="0">
              <a:solidFill>
                <a:prstClr val="black"/>
              </a:solidFill>
              <a:latin typeface="Meiryo UI" pitchFamily="50" charset="-128"/>
              <a:ea typeface="Meiryo UI" pitchFamily="50" charset="-128"/>
              <a:cs typeface="Meiryo UI" pitchFamily="50" charset="-128"/>
            </a:endParaRPr>
          </a:p>
        </p:txBody>
      </p:sp>
      <p:sp>
        <p:nvSpPr>
          <p:cNvPr id="18" name="テキスト ボックス 17"/>
          <p:cNvSpPr txBox="1"/>
          <p:nvPr/>
        </p:nvSpPr>
        <p:spPr>
          <a:xfrm>
            <a:off x="764704" y="9571465"/>
            <a:ext cx="5318315" cy="276999"/>
          </a:xfrm>
          <a:prstGeom prst="rect">
            <a:avLst/>
          </a:prstGeom>
          <a:noFill/>
        </p:spPr>
        <p:txBody>
          <a:bodyPr wrap="none" rtlCol="0">
            <a:spAutoFit/>
          </a:bodyPr>
          <a:lstStyle/>
          <a:p>
            <a:pPr lvl="0"/>
            <a:r>
              <a:rPr lang="ja-JP" altLang="en-US" sz="1200" b="1" dirty="0">
                <a:solidFill>
                  <a:prstClr val="black"/>
                </a:solidFill>
                <a:latin typeface="Meiryo UI" pitchFamily="50" charset="-128"/>
                <a:ea typeface="Meiryo UI" pitchFamily="50" charset="-128"/>
                <a:cs typeface="Meiryo UI" pitchFamily="50" charset="-128"/>
              </a:rPr>
              <a:t>問合せ</a:t>
            </a:r>
            <a:r>
              <a:rPr lang="en-US" altLang="ja-JP" sz="1200" b="1" dirty="0">
                <a:solidFill>
                  <a:prstClr val="black"/>
                </a:solidFill>
                <a:latin typeface="Meiryo UI" pitchFamily="50" charset="-128"/>
                <a:ea typeface="Meiryo UI" pitchFamily="50" charset="-128"/>
                <a:cs typeface="Meiryo UI" pitchFamily="50" charset="-128"/>
              </a:rPr>
              <a:t> </a:t>
            </a:r>
            <a:r>
              <a:rPr lang="ja-JP" altLang="en-US" sz="1200" dirty="0">
                <a:solidFill>
                  <a:prstClr val="black"/>
                </a:solidFill>
                <a:latin typeface="Meiryo UI" pitchFamily="50" charset="-128"/>
                <a:ea typeface="Meiryo UI" pitchFamily="50" charset="-128"/>
                <a:cs typeface="Meiryo UI" pitchFamily="50" charset="-128"/>
              </a:rPr>
              <a:t>   理学部・理学研究科 国際交流推進室    </a:t>
            </a:r>
            <a:r>
              <a:rPr lang="en-US" altLang="ja-JP" sz="1200" dirty="0">
                <a:solidFill>
                  <a:prstClr val="black"/>
                </a:solidFill>
              </a:rPr>
              <a:t> </a:t>
            </a:r>
            <a:r>
              <a:rPr lang="en-US" altLang="ja-JP" sz="1200" u="sng" dirty="0">
                <a:solidFill>
                  <a:srgbClr val="0000FF"/>
                </a:solidFill>
              </a:rPr>
              <a:t>direct@mail.sci.tohoku.ac.jp</a:t>
            </a:r>
            <a:endParaRPr lang="ja-JP" altLang="en-US" sz="1200" u="sng" dirty="0">
              <a:solidFill>
                <a:srgbClr val="0000FF"/>
              </a:solidFill>
            </a:endParaRPr>
          </a:p>
        </p:txBody>
      </p:sp>
      <p:sp>
        <p:nvSpPr>
          <p:cNvPr id="19" name="テキスト ボックス 18"/>
          <p:cNvSpPr txBox="1"/>
          <p:nvPr/>
        </p:nvSpPr>
        <p:spPr>
          <a:xfrm>
            <a:off x="5585592" y="117888"/>
            <a:ext cx="1224136" cy="230832"/>
          </a:xfrm>
          <a:prstGeom prst="rect">
            <a:avLst/>
          </a:prstGeom>
          <a:noFill/>
        </p:spPr>
        <p:txBody>
          <a:bodyPr wrap="square" rtlCol="0">
            <a:spAutoFit/>
          </a:bodyPr>
          <a:lstStyle/>
          <a:p>
            <a:pPr algn="r"/>
            <a:r>
              <a:rPr lang="en-US" altLang="ja-JP" sz="900" dirty="0"/>
              <a:t>2022</a:t>
            </a:r>
            <a:r>
              <a:rPr lang="ja-JP" altLang="en-US" sz="900" dirty="0"/>
              <a:t>年</a:t>
            </a:r>
            <a:r>
              <a:rPr lang="en-US" altLang="ja-JP" sz="900" dirty="0"/>
              <a:t>9</a:t>
            </a:r>
            <a:r>
              <a:rPr lang="ja-JP" altLang="en-US" sz="900" dirty="0"/>
              <a:t>月現在</a:t>
            </a:r>
            <a:endParaRPr kumimoji="1" lang="ja-JP" altLang="en-US" sz="900" dirty="0"/>
          </a:p>
        </p:txBody>
      </p:sp>
      <p:sp>
        <p:nvSpPr>
          <p:cNvPr id="26" name="テキスト ボックス 25"/>
          <p:cNvSpPr txBox="1"/>
          <p:nvPr/>
        </p:nvSpPr>
        <p:spPr>
          <a:xfrm>
            <a:off x="160590" y="7849550"/>
            <a:ext cx="6526541" cy="1740669"/>
          </a:xfrm>
          <a:prstGeom prst="rect">
            <a:avLst/>
          </a:prstGeom>
          <a:noFill/>
        </p:spPr>
        <p:txBody>
          <a:bodyPr wrap="square" rtlCol="0">
            <a:spAutoFit/>
          </a:bodyPr>
          <a:lstStyle/>
          <a:p>
            <a:pPr marL="228600" indent="-228600">
              <a:lnSpc>
                <a:spcPts val="1300"/>
              </a:lnSpc>
              <a:buFont typeface="+mj-lt"/>
              <a:buAutoNum type="alphaLcPeriod"/>
            </a:pPr>
            <a:r>
              <a:rPr lang="ja-JP" altLang="en-US" sz="1000" dirty="0">
                <a:latin typeface="Meiryo UI" pitchFamily="50" charset="-128"/>
                <a:ea typeface="Meiryo UI" pitchFamily="50" charset="-128"/>
                <a:cs typeface="Meiryo UI" pitchFamily="50" charset="-128"/>
              </a:rPr>
              <a:t>病気等の特別な場合を除き、</a:t>
            </a:r>
            <a:r>
              <a:rPr lang="ja-JP" altLang="en-US" sz="1000" u="sng" dirty="0">
                <a:latin typeface="Meiryo UI" pitchFamily="50" charset="-128"/>
                <a:ea typeface="Meiryo UI" pitchFamily="50" charset="-128"/>
                <a:cs typeface="Meiryo UI" pitchFamily="50" charset="-128"/>
              </a:rPr>
              <a:t>本人が申請</a:t>
            </a:r>
            <a:r>
              <a:rPr lang="ja-JP" altLang="en-US" sz="1000" dirty="0">
                <a:latin typeface="Meiryo UI" pitchFamily="50" charset="-128"/>
                <a:ea typeface="Meiryo UI" pitchFamily="50" charset="-128"/>
                <a:cs typeface="Meiryo UI" pitchFamily="50" charset="-128"/>
              </a:rPr>
              <a:t>しなければいけません。</a:t>
            </a:r>
            <a:endParaRPr lang="en-US" altLang="ja-JP" sz="1000" dirty="0">
              <a:latin typeface="Meiryo UI" pitchFamily="50" charset="-128"/>
              <a:ea typeface="Meiryo UI" pitchFamily="50" charset="-128"/>
              <a:cs typeface="Meiryo UI" pitchFamily="50" charset="-128"/>
            </a:endParaRPr>
          </a:p>
          <a:p>
            <a:pPr marL="228600" indent="-228600">
              <a:lnSpc>
                <a:spcPts val="1300"/>
              </a:lnSpc>
              <a:buFont typeface="+mj-lt"/>
              <a:buAutoNum type="alphaLcPeriod"/>
            </a:pPr>
            <a:r>
              <a:rPr lang="ja-JP" altLang="en-US" sz="1000" dirty="0">
                <a:latin typeface="Meiryo UI" pitchFamily="50" charset="-128"/>
                <a:ea typeface="Meiryo UI" pitchFamily="50" charset="-128"/>
                <a:cs typeface="Meiryo UI" pitchFamily="50" charset="-128"/>
              </a:rPr>
              <a:t>在留期間更新申請は、</a:t>
            </a:r>
            <a:r>
              <a:rPr lang="ja-JP" altLang="en-US" sz="1000" u="sng" dirty="0">
                <a:solidFill>
                  <a:srgbClr val="FF0000"/>
                </a:solidFill>
                <a:latin typeface="Meiryo UI" pitchFamily="50" charset="-128"/>
                <a:ea typeface="Meiryo UI" pitchFamily="50" charset="-128"/>
                <a:cs typeface="Meiryo UI" pitchFamily="50" charset="-128"/>
              </a:rPr>
              <a:t>在留期限の</a:t>
            </a:r>
            <a:r>
              <a:rPr lang="en-US" altLang="ja-JP" sz="1000" u="sng"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3</a:t>
            </a:r>
            <a:r>
              <a:rPr lang="ja-JP" altLang="en-US" sz="1000" u="sng" dirty="0">
                <a:solidFill>
                  <a:srgbClr val="FF0000"/>
                </a:solidFill>
                <a:latin typeface="Meiryo UI" pitchFamily="50" charset="-128"/>
                <a:ea typeface="Meiryo UI" pitchFamily="50" charset="-128"/>
                <a:cs typeface="Meiryo UI" pitchFamily="50" charset="-128"/>
              </a:rPr>
              <a:t>ヶ月前から</a:t>
            </a:r>
            <a:r>
              <a:rPr lang="ja-JP" altLang="en-US" sz="1000" dirty="0">
                <a:latin typeface="Meiryo UI" pitchFamily="50" charset="-128"/>
                <a:ea typeface="Meiryo UI" pitchFamily="50" charset="-128"/>
                <a:cs typeface="Meiryo UI" pitchFamily="50" charset="-128"/>
              </a:rPr>
              <a:t>できます。</a:t>
            </a:r>
            <a:endParaRPr lang="en-US" altLang="ja-JP" sz="1000" dirty="0">
              <a:latin typeface="Meiryo UI" pitchFamily="50" charset="-128"/>
              <a:ea typeface="Meiryo UI" pitchFamily="50" charset="-128"/>
              <a:cs typeface="Meiryo UI" pitchFamily="50" charset="-128"/>
            </a:endParaRPr>
          </a:p>
          <a:p>
            <a:pPr marL="228600" indent="-228600">
              <a:lnSpc>
                <a:spcPts val="1300"/>
              </a:lnSpc>
              <a:buFont typeface="+mj-lt"/>
              <a:buAutoNum type="alphaLcPeriod"/>
            </a:pPr>
            <a:r>
              <a:rPr lang="ja-JP" altLang="en-US" sz="1000" dirty="0">
                <a:latin typeface="Meiryo UI" pitchFamily="50" charset="-128"/>
                <a:ea typeface="Meiryo UI" pitchFamily="50" charset="-128"/>
                <a:cs typeface="Meiryo UI" pitchFamily="50" charset="-128"/>
              </a:rPr>
              <a:t>日本で発行される文書はすべて発行日から</a:t>
            </a:r>
            <a:r>
              <a:rPr lang="en-US" altLang="ja-JP" sz="1000" dirty="0">
                <a:latin typeface="Meiryo UI" pitchFamily="50" charset="-128"/>
                <a:ea typeface="Meiryo UI" pitchFamily="50" charset="-128"/>
                <a:cs typeface="Meiryo UI" pitchFamily="50" charset="-128"/>
              </a:rPr>
              <a:t>3</a:t>
            </a:r>
            <a:r>
              <a:rPr lang="ja-JP" altLang="en-US" sz="1000" dirty="0">
                <a:latin typeface="Meiryo UI" pitchFamily="50" charset="-128"/>
                <a:ea typeface="Meiryo UI" pitchFamily="50" charset="-128"/>
                <a:cs typeface="Meiryo UI" pitchFamily="50" charset="-128"/>
              </a:rPr>
              <a:t>ヶ月以内のものを使用してください。</a:t>
            </a:r>
            <a:endParaRPr lang="en-US" altLang="ja-JP" sz="1000" dirty="0">
              <a:latin typeface="Meiryo UI" pitchFamily="50" charset="-128"/>
              <a:ea typeface="Meiryo UI" pitchFamily="50" charset="-128"/>
              <a:cs typeface="Meiryo UI" pitchFamily="50" charset="-128"/>
            </a:endParaRPr>
          </a:p>
          <a:p>
            <a:pPr marL="228600" indent="-228600">
              <a:lnSpc>
                <a:spcPts val="1300"/>
              </a:lnSpc>
              <a:buFont typeface="+mj-lt"/>
              <a:buAutoNum type="alphaLcPeriod"/>
            </a:pPr>
            <a:r>
              <a:rPr lang="ja-JP" altLang="en-US" sz="1000" dirty="0">
                <a:latin typeface="Meiryo UI" pitchFamily="50" charset="-128"/>
                <a:ea typeface="Meiryo UI" pitchFamily="50" charset="-128"/>
                <a:cs typeface="Meiryo UI" pitchFamily="50" charset="-128"/>
              </a:rPr>
              <a:t>更新申請が受理された後、審査結果の通知があるまで、または申請日から</a:t>
            </a:r>
            <a:r>
              <a:rPr lang="en-US" altLang="ja-JP" sz="1000" dirty="0">
                <a:latin typeface="Meiryo UI" pitchFamily="50" charset="-128"/>
                <a:ea typeface="Meiryo UI" pitchFamily="50" charset="-128"/>
                <a:cs typeface="Meiryo UI" pitchFamily="50" charset="-128"/>
              </a:rPr>
              <a:t>2</a:t>
            </a:r>
            <a:r>
              <a:rPr lang="ja-JP" altLang="en-US" sz="1000" dirty="0">
                <a:latin typeface="Meiryo UI" pitchFamily="50" charset="-128"/>
                <a:ea typeface="Meiryo UI" pitchFamily="50" charset="-128"/>
                <a:cs typeface="Meiryo UI" pitchFamily="50" charset="-128"/>
              </a:rPr>
              <a:t>ヶ月後のどちらか早い方の日までは在留期限後も不法滞在にはあたりません。</a:t>
            </a:r>
            <a:endParaRPr lang="en-US" altLang="ja-JP" sz="1000" dirty="0">
              <a:latin typeface="Meiryo UI" pitchFamily="50" charset="-128"/>
              <a:ea typeface="Meiryo UI" pitchFamily="50" charset="-128"/>
              <a:cs typeface="Meiryo UI" pitchFamily="50" charset="-128"/>
            </a:endParaRPr>
          </a:p>
          <a:p>
            <a:pPr marL="228600" indent="-228600">
              <a:lnSpc>
                <a:spcPts val="1300"/>
              </a:lnSpc>
              <a:buFont typeface="+mj-lt"/>
              <a:buAutoNum type="alphaLcPeriod"/>
            </a:pPr>
            <a:r>
              <a:rPr lang="ja-JP" altLang="en-US" sz="1000" dirty="0">
                <a:latin typeface="Meiryo UI" pitchFamily="50" charset="-128"/>
                <a:ea typeface="Meiryo UI" pitchFamily="50" charset="-128"/>
                <a:cs typeface="Meiryo UI" pitchFamily="50" charset="-128"/>
              </a:rPr>
              <a:t>更新申請が受理された後は、</a:t>
            </a:r>
            <a:r>
              <a:rPr lang="en-US" altLang="ja-JP" sz="1000" dirty="0"/>
              <a:t>1</a:t>
            </a:r>
            <a:r>
              <a:rPr lang="ja-JP" altLang="en-US" sz="1000" dirty="0">
                <a:latin typeface="Meiryo UI" pitchFamily="50" charset="-128"/>
                <a:ea typeface="Meiryo UI" pitchFamily="50" charset="-128"/>
                <a:cs typeface="Meiryo UI" pitchFamily="50" charset="-128"/>
              </a:rPr>
              <a:t>回に限り「再入国許可」を得ずに出国可能です。</a:t>
            </a:r>
            <a:endParaRPr lang="en-US" altLang="ja-JP" sz="1000" dirty="0">
              <a:latin typeface="Meiryo UI" pitchFamily="50" charset="-128"/>
              <a:ea typeface="Meiryo UI" pitchFamily="50" charset="-128"/>
              <a:cs typeface="Meiryo UI" pitchFamily="50" charset="-128"/>
            </a:endParaRPr>
          </a:p>
          <a:p>
            <a:pPr marL="228600" indent="-228600">
              <a:lnSpc>
                <a:spcPts val="1300"/>
              </a:lnSpc>
              <a:buFont typeface="+mj-lt"/>
              <a:buAutoNum type="alphaLcPeriod"/>
            </a:pPr>
            <a:r>
              <a:rPr lang="ja-JP" altLang="en-US" sz="1000" dirty="0">
                <a:solidFill>
                  <a:prstClr val="black"/>
                </a:solidFill>
                <a:latin typeface="Meiryo UI" pitchFamily="50" charset="-128"/>
                <a:ea typeface="Meiryo UI" pitchFamily="50" charset="-128"/>
                <a:cs typeface="Meiryo UI" pitchFamily="50" charset="-128"/>
              </a:rPr>
              <a:t>追加書類が必要となる場合があります。</a:t>
            </a:r>
            <a:endParaRPr lang="en-US" altLang="ja-JP" sz="1000" dirty="0">
              <a:solidFill>
                <a:prstClr val="black"/>
              </a:solidFill>
              <a:latin typeface="Meiryo UI" pitchFamily="50" charset="-128"/>
              <a:ea typeface="Meiryo UI" pitchFamily="50" charset="-128"/>
              <a:cs typeface="Meiryo UI" pitchFamily="50" charset="-128"/>
            </a:endParaRPr>
          </a:p>
          <a:p>
            <a:pPr marL="228600" indent="-228600">
              <a:lnSpc>
                <a:spcPts val="1300"/>
              </a:lnSpc>
              <a:buFont typeface="+mj-lt"/>
              <a:buAutoNum type="alphaLcPeriod"/>
            </a:pPr>
            <a:r>
              <a:rPr lang="ja-JP" altLang="en-US" sz="1000" dirty="0">
                <a:solidFill>
                  <a:prstClr val="black"/>
                </a:solidFill>
                <a:latin typeface="Meiryo UI" pitchFamily="50" charset="-128"/>
                <a:ea typeface="Meiryo UI" pitchFamily="50" charset="-128"/>
                <a:cs typeface="Meiryo UI" pitchFamily="50" charset="-128"/>
              </a:rPr>
              <a:t>日本語以外の書類には、日本語訳の添付を求められることがあります。</a:t>
            </a:r>
            <a:endParaRPr lang="en-US" altLang="ja-JP" sz="1000" dirty="0">
              <a:solidFill>
                <a:prstClr val="black"/>
              </a:solidFill>
              <a:latin typeface="Meiryo UI" pitchFamily="50" charset="-128"/>
              <a:ea typeface="Meiryo UI" pitchFamily="50" charset="-128"/>
              <a:cs typeface="Meiryo UI" pitchFamily="50" charset="-128"/>
            </a:endParaRPr>
          </a:p>
          <a:p>
            <a:pPr marL="171450" indent="-171450">
              <a:lnSpc>
                <a:spcPts val="1300"/>
              </a:lnSpc>
            </a:pPr>
            <a:r>
              <a:rPr lang="ja-JP" altLang="en-US" sz="1100" b="1" dirty="0">
                <a:solidFill>
                  <a:srgbClr val="00CC00"/>
                </a:solidFill>
                <a:latin typeface="Meiryo UI" pitchFamily="50" charset="-128"/>
                <a:ea typeface="Meiryo UI" pitchFamily="50" charset="-128"/>
                <a:cs typeface="Meiryo UI" pitchFamily="50" charset="-128"/>
              </a:rPr>
              <a:t> </a:t>
            </a:r>
            <a:r>
              <a:rPr lang="en-US" altLang="ja-JP" sz="1100" b="1" dirty="0">
                <a:solidFill>
                  <a:srgbClr val="00CC00"/>
                </a:solidFill>
                <a:latin typeface="Meiryo UI" pitchFamily="50" charset="-128"/>
                <a:ea typeface="Meiryo UI" pitchFamily="50" charset="-128"/>
                <a:cs typeface="Meiryo UI" pitchFamily="50" charset="-128"/>
              </a:rPr>
              <a:t>(※)</a:t>
            </a:r>
            <a:r>
              <a:rPr lang="ja-JP" altLang="en-US" sz="1100" b="1" dirty="0">
                <a:solidFill>
                  <a:srgbClr val="00CC00"/>
                </a:solidFill>
                <a:latin typeface="Meiryo UI" pitchFamily="50" charset="-128"/>
                <a:ea typeface="Meiryo UI" pitchFamily="50" charset="-128"/>
                <a:cs typeface="Meiryo UI" pitchFamily="50" charset="-128"/>
              </a:rPr>
              <a:t> </a:t>
            </a:r>
            <a:r>
              <a:rPr lang="ja-JP" altLang="en-US" sz="900" b="1" dirty="0">
                <a:solidFill>
                  <a:prstClr val="black"/>
                </a:solidFill>
                <a:latin typeface="Meiryo UI" pitchFamily="50" charset="-128"/>
                <a:ea typeface="Meiryo UI" pitchFamily="50" charset="-128"/>
                <a:cs typeface="Meiryo UI" pitchFamily="50" charset="-128"/>
              </a:rPr>
              <a:t>進学許可書</a:t>
            </a:r>
            <a:r>
              <a:rPr lang="ja-JP" altLang="en-US" sz="900" dirty="0">
                <a:solidFill>
                  <a:prstClr val="black"/>
                </a:solidFill>
                <a:latin typeface="Meiryo UI" pitchFamily="50" charset="-128"/>
                <a:ea typeface="Meiryo UI" pitchFamily="50" charset="-128"/>
                <a:cs typeface="Meiryo UI" pitchFamily="50" charset="-128"/>
              </a:rPr>
              <a:t>は所定の進学手続き後、通常、進学日の直前にならないと交付されません。</a:t>
            </a:r>
            <a:r>
              <a:rPr lang="ja-JP" altLang="en-US" sz="900" b="1" u="sng" dirty="0">
                <a:solidFill>
                  <a:prstClr val="black"/>
                </a:solidFill>
                <a:latin typeface="Meiryo UI" pitchFamily="50" charset="-128"/>
                <a:ea typeface="Meiryo UI" pitchFamily="50" charset="-128"/>
                <a:cs typeface="Meiryo UI" pitchFamily="50" charset="-128"/>
              </a:rPr>
              <a:t>進学許可書</a:t>
            </a:r>
            <a:r>
              <a:rPr lang="ja-JP" altLang="en-US" sz="900" u="sng" dirty="0">
                <a:solidFill>
                  <a:prstClr val="black"/>
                </a:solidFill>
                <a:latin typeface="Meiryo UI" pitchFamily="50" charset="-128"/>
                <a:ea typeface="Meiryo UI" pitchFamily="50" charset="-128"/>
                <a:cs typeface="Meiryo UI" pitchFamily="50" charset="-128"/>
              </a:rPr>
              <a:t>発行前</a:t>
            </a:r>
            <a:r>
              <a:rPr lang="ja-JP" altLang="en-US" sz="900" dirty="0">
                <a:solidFill>
                  <a:prstClr val="black"/>
                </a:solidFill>
                <a:latin typeface="Meiryo UI" pitchFamily="50" charset="-128"/>
                <a:ea typeface="Meiryo UI" pitchFamily="50" charset="-128"/>
                <a:cs typeface="Meiryo UI" pitchFamily="50" charset="-128"/>
              </a:rPr>
              <a:t>に在留資格更新申請の必要がある場合</a:t>
            </a:r>
            <a:r>
              <a:rPr lang="ja-JP" altLang="en-US" sz="900" dirty="0">
                <a:latin typeface="Meiryo UI" pitchFamily="50" charset="-128"/>
                <a:ea typeface="Meiryo UI" pitchFamily="50" charset="-128"/>
                <a:cs typeface="Meiryo UI" pitchFamily="50" charset="-128"/>
              </a:rPr>
              <a:t>、</a:t>
            </a:r>
            <a:r>
              <a:rPr lang="en-US" altLang="ja-JP" sz="900" dirty="0">
                <a:latin typeface="Meiryo UI" pitchFamily="50" charset="-128"/>
                <a:ea typeface="Meiryo UI" pitchFamily="50" charset="-128"/>
                <a:cs typeface="Meiryo UI" pitchFamily="50" charset="-128"/>
              </a:rPr>
              <a:t>(</a:t>
            </a:r>
            <a:r>
              <a:rPr lang="ja-JP" altLang="en-US" sz="900" dirty="0">
                <a:latin typeface="Meiryo UI" pitchFamily="50" charset="-128"/>
                <a:ea typeface="Meiryo UI" pitchFamily="50" charset="-128"/>
                <a:cs typeface="Meiryo UI" pitchFamily="50" charset="-128"/>
              </a:rPr>
              <a:t>合格通知書だけでは不充分なため</a:t>
            </a:r>
            <a:r>
              <a:rPr lang="en-US" altLang="ja-JP" sz="900" dirty="0">
                <a:latin typeface="Meiryo UI" pitchFamily="50" charset="-128"/>
                <a:ea typeface="Meiryo UI" pitchFamily="50" charset="-128"/>
                <a:cs typeface="Meiryo UI" pitchFamily="50" charset="-128"/>
              </a:rPr>
              <a:t>)</a:t>
            </a:r>
            <a:r>
              <a:rPr lang="ja-JP" altLang="en-US" sz="900" dirty="0">
                <a:latin typeface="Meiryo UI" pitchFamily="50" charset="-128"/>
                <a:ea typeface="Meiryo UI" pitchFamily="50" charset="-128"/>
                <a:cs typeface="Meiryo UI" pitchFamily="50" charset="-128"/>
              </a:rPr>
              <a:t>大学院教務係から</a:t>
            </a:r>
            <a:r>
              <a:rPr lang="ja-JP" altLang="en-US" sz="900" b="1" dirty="0">
                <a:latin typeface="Meiryo UI" pitchFamily="50" charset="-128"/>
                <a:ea typeface="Meiryo UI" pitchFamily="50" charset="-128"/>
                <a:cs typeface="Meiryo UI" pitchFamily="50" charset="-128"/>
              </a:rPr>
              <a:t>進学予定証明書</a:t>
            </a:r>
            <a:r>
              <a:rPr lang="ja-JP" altLang="en-US" sz="900" dirty="0">
                <a:latin typeface="Meiryo UI" pitchFamily="50" charset="-128"/>
                <a:ea typeface="Meiryo UI" pitchFamily="50" charset="-128"/>
                <a:cs typeface="Meiryo UI" pitchFamily="50" charset="-128"/>
              </a:rPr>
              <a:t>を発行してもらうことができます。</a:t>
            </a:r>
            <a:r>
              <a:rPr lang="ja-JP" altLang="en-US" sz="900" dirty="0">
                <a:solidFill>
                  <a:prstClr val="black"/>
                </a:solidFill>
                <a:latin typeface="Meiryo UI" pitchFamily="50" charset="-128"/>
                <a:ea typeface="Meiryo UI" pitchFamily="50" charset="-128"/>
                <a:cs typeface="Meiryo UI" pitchFamily="50" charset="-128"/>
              </a:rPr>
              <a:t> </a:t>
            </a:r>
            <a:endParaRPr lang="en-US" altLang="ja-JP" sz="900" dirty="0">
              <a:solidFill>
                <a:prstClr val="black"/>
              </a:solidFill>
              <a:latin typeface="Meiryo UI" pitchFamily="50" charset="-128"/>
              <a:ea typeface="Meiryo UI" pitchFamily="50" charset="-128"/>
              <a:cs typeface="Meiryo UI" pitchFamily="50" charset="-128"/>
            </a:endParaRPr>
          </a:p>
        </p:txBody>
      </p:sp>
      <p:sp>
        <p:nvSpPr>
          <p:cNvPr id="5" name="角丸四角形 4"/>
          <p:cNvSpPr/>
          <p:nvPr/>
        </p:nvSpPr>
        <p:spPr>
          <a:xfrm>
            <a:off x="476672" y="936381"/>
            <a:ext cx="5940000" cy="288000"/>
          </a:xfrm>
          <a:prstGeom prst="roundRect">
            <a:avLst/>
          </a:prstGeom>
          <a:solidFill>
            <a:schemeClr val="accent3">
              <a:lumMod val="40000"/>
              <a:lumOff val="60000"/>
              <a:alpha val="50000"/>
            </a:schemeClr>
          </a:solidFill>
          <a:ln w="22225">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b="1" dirty="0">
                <a:solidFill>
                  <a:schemeClr val="tx1"/>
                </a:solidFill>
                <a:latin typeface="Meiryo UI" pitchFamily="50" charset="-128"/>
                <a:ea typeface="Meiryo UI" pitchFamily="50" charset="-128"/>
                <a:cs typeface="Meiryo UI" pitchFamily="50" charset="-128"/>
              </a:rPr>
              <a:t>申請書類を準備する。</a:t>
            </a:r>
            <a:endParaRPr lang="en-US" altLang="ja-JP" sz="1200" b="1" dirty="0">
              <a:solidFill>
                <a:schemeClr val="tx1"/>
              </a:solidFill>
              <a:latin typeface="Meiryo UI" pitchFamily="50" charset="-128"/>
              <a:ea typeface="Meiryo UI" pitchFamily="50" charset="-128"/>
              <a:cs typeface="Meiryo UI" pitchFamily="50" charset="-128"/>
            </a:endParaRPr>
          </a:p>
        </p:txBody>
      </p:sp>
      <p:sp>
        <p:nvSpPr>
          <p:cNvPr id="22" name="角丸四角形吹き出し 21"/>
          <p:cNvSpPr/>
          <p:nvPr/>
        </p:nvSpPr>
        <p:spPr>
          <a:xfrm>
            <a:off x="4538494" y="2115224"/>
            <a:ext cx="1440160" cy="360040"/>
          </a:xfrm>
          <a:prstGeom prst="wedgeRoundRectCallout">
            <a:avLst>
              <a:gd name="adj1" fmla="val -81772"/>
              <a:gd name="adj2" fmla="val 41134"/>
              <a:gd name="adj3" fmla="val 16667"/>
            </a:avLst>
          </a:pr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ja-JP" altLang="en-US" sz="1000" b="1" dirty="0">
                <a:solidFill>
                  <a:srgbClr val="0000FF"/>
                </a:solidFill>
                <a:latin typeface="Meiryo UI" pitchFamily="50" charset="-128"/>
                <a:ea typeface="Meiryo UI" pitchFamily="50" charset="-128"/>
                <a:cs typeface="Meiryo UI" pitchFamily="50" charset="-128"/>
              </a:rPr>
              <a:t>学生支援係</a:t>
            </a:r>
            <a:r>
              <a:rPr lang="ja-JP" altLang="en-US" sz="1000" dirty="0">
                <a:solidFill>
                  <a:prstClr val="black"/>
                </a:solidFill>
                <a:latin typeface="Meiryo UI" pitchFamily="50" charset="-128"/>
                <a:ea typeface="Meiryo UI" pitchFamily="50" charset="-128"/>
                <a:cs typeface="Meiryo UI" pitchFamily="50" charset="-128"/>
              </a:rPr>
              <a:t>で申請。</a:t>
            </a:r>
            <a:endParaRPr lang="en-US" altLang="ja-JP" sz="1000" dirty="0">
              <a:solidFill>
                <a:prstClr val="black"/>
              </a:solidFill>
              <a:latin typeface="Meiryo UI" pitchFamily="50" charset="-128"/>
              <a:ea typeface="Meiryo UI" pitchFamily="50" charset="-128"/>
              <a:cs typeface="Meiryo UI" pitchFamily="50" charset="-128"/>
            </a:endParaRPr>
          </a:p>
          <a:p>
            <a:pPr lvl="0" algn="ctr"/>
            <a:r>
              <a:rPr lang="ja-JP" altLang="en-US"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２～３日程度で発行。</a:t>
            </a:r>
            <a:endParaRPr lang="en-US" altLang="ja-JP" sz="1000" dirty="0">
              <a:solidFill>
                <a:prstClr val="black"/>
              </a:solidFill>
              <a:latin typeface="Meiryo UI" pitchFamily="50" charset="-128"/>
              <a:ea typeface="Meiryo UI" pitchFamily="50" charset="-128"/>
              <a:cs typeface="Meiryo UI" pitchFamily="50" charset="-128"/>
            </a:endParaRPr>
          </a:p>
        </p:txBody>
      </p:sp>
      <p:sp>
        <p:nvSpPr>
          <p:cNvPr id="11" name="角丸四角形 10"/>
          <p:cNvSpPr/>
          <p:nvPr/>
        </p:nvSpPr>
        <p:spPr>
          <a:xfrm>
            <a:off x="476672" y="4920965"/>
            <a:ext cx="5940000" cy="432000"/>
          </a:xfrm>
          <a:prstGeom prst="roundRect">
            <a:avLst/>
          </a:prstGeom>
          <a:solidFill>
            <a:schemeClr val="accent3">
              <a:lumMod val="40000"/>
              <a:lumOff val="60000"/>
              <a:alpha val="50000"/>
            </a:schemeClr>
          </a:solidFill>
          <a:ln w="22225">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ja-JP" altLang="en-US" sz="1200" b="1" u="sng" dirty="0">
                <a:solidFill>
                  <a:srgbClr val="FF0000"/>
                </a:solidFill>
                <a:latin typeface="Meiryo UI" pitchFamily="50" charset="-128"/>
                <a:ea typeface="Meiryo UI" pitchFamily="50" charset="-128"/>
                <a:cs typeface="Meiryo UI" pitchFamily="50" charset="-128"/>
              </a:rPr>
              <a:t>在留期限の前までに</a:t>
            </a:r>
            <a:r>
              <a:rPr lang="ja-JP" altLang="en-US" sz="1200" b="1" dirty="0">
                <a:solidFill>
                  <a:srgbClr val="0000FF"/>
                </a:solidFill>
                <a:latin typeface="Meiryo UI" pitchFamily="50" charset="-128"/>
                <a:ea typeface="Meiryo UI" pitchFamily="50" charset="-128"/>
                <a:cs typeface="Meiryo UI" pitchFamily="50" charset="-128"/>
              </a:rPr>
              <a:t>仙台出入国在留管理局</a:t>
            </a:r>
            <a:r>
              <a:rPr lang="en-US" altLang="ja-JP" sz="1000" dirty="0">
                <a:solidFill>
                  <a:schemeClr val="tx1"/>
                </a:solidFill>
                <a:latin typeface="Meiryo UI" pitchFamily="50" charset="-128"/>
                <a:ea typeface="Meiryo UI" pitchFamily="50" charset="-128"/>
                <a:cs typeface="Meiryo UI" pitchFamily="50" charset="-128"/>
              </a:rPr>
              <a:t>(</a:t>
            </a:r>
            <a:r>
              <a:rPr lang="ja-JP" altLang="en-US" sz="1000" dirty="0">
                <a:solidFill>
                  <a:schemeClr val="tx1"/>
                </a:solidFill>
                <a:latin typeface="Meiryo UI" pitchFamily="50" charset="-128"/>
                <a:ea typeface="Meiryo UI" pitchFamily="50" charset="-128"/>
                <a:cs typeface="Meiryo UI" pitchFamily="50" charset="-128"/>
              </a:rPr>
              <a:t>旧名称</a:t>
            </a:r>
            <a:r>
              <a:rPr lang="en-US" altLang="ja-JP" sz="1000" dirty="0">
                <a:solidFill>
                  <a:schemeClr val="tx1"/>
                </a:solidFill>
                <a:latin typeface="Meiryo UI" pitchFamily="50" charset="-128"/>
                <a:ea typeface="Meiryo UI" pitchFamily="50" charset="-128"/>
                <a:cs typeface="Meiryo UI" pitchFamily="50" charset="-128"/>
              </a:rPr>
              <a:t>:</a:t>
            </a:r>
            <a:r>
              <a:rPr lang="ja-JP" altLang="en-US" sz="1000" dirty="0">
                <a:solidFill>
                  <a:schemeClr val="tx1"/>
                </a:solidFill>
                <a:latin typeface="Meiryo UI" pitchFamily="50" charset="-128"/>
                <a:ea typeface="Meiryo UI" pitchFamily="50" charset="-128"/>
                <a:cs typeface="Meiryo UI" pitchFamily="50" charset="-128"/>
              </a:rPr>
              <a:t>仙台入国管理局）</a:t>
            </a:r>
            <a:r>
              <a:rPr lang="ja-JP" altLang="en-US" sz="1200" b="1" dirty="0">
                <a:solidFill>
                  <a:prstClr val="black"/>
                </a:solidFill>
                <a:latin typeface="Meiryo UI" pitchFamily="50" charset="-128"/>
                <a:ea typeface="Meiryo UI" pitchFamily="50" charset="-128"/>
                <a:cs typeface="Meiryo UI" pitchFamily="50" charset="-128"/>
              </a:rPr>
              <a:t>に申請書を提出する。</a:t>
            </a:r>
            <a:endParaRPr lang="en-US" altLang="ja-JP" sz="1200" b="1" dirty="0">
              <a:solidFill>
                <a:prstClr val="black"/>
              </a:solidFill>
              <a:latin typeface="Meiryo UI" pitchFamily="50" charset="-128"/>
              <a:ea typeface="Meiryo UI" pitchFamily="50" charset="-128"/>
              <a:cs typeface="Meiryo UI" pitchFamily="50" charset="-128"/>
            </a:endParaRPr>
          </a:p>
          <a:p>
            <a:pPr lvl="0"/>
            <a:r>
              <a:rPr lang="ja-JP" altLang="en-US" sz="1000" dirty="0">
                <a:solidFill>
                  <a:prstClr val="black"/>
                </a:solidFill>
                <a:latin typeface="Meiryo UI" pitchFamily="50" charset="-128"/>
                <a:ea typeface="Meiryo UI" pitchFamily="50" charset="-128"/>
                <a:cs typeface="Meiryo UI" pitchFamily="50" charset="-128"/>
              </a:rPr>
              <a:t>事前予約は不要です。</a:t>
            </a:r>
            <a:r>
              <a:rPr lang="ja-JP" altLang="en-US" sz="1000" b="1" dirty="0">
                <a:solidFill>
                  <a:prstClr val="black"/>
                </a:solidFill>
                <a:latin typeface="Meiryo UI" pitchFamily="50" charset="-128"/>
                <a:ea typeface="Meiryo UI" pitchFamily="50" charset="-128"/>
                <a:cs typeface="Meiryo UI" pitchFamily="50" charset="-128"/>
              </a:rPr>
              <a:t>パスポート</a:t>
            </a:r>
            <a:r>
              <a:rPr lang="ja-JP" altLang="en-US" sz="1000" dirty="0">
                <a:solidFill>
                  <a:prstClr val="black"/>
                </a:solidFill>
                <a:latin typeface="Meiryo UI" pitchFamily="50" charset="-128"/>
                <a:ea typeface="Meiryo UI" pitchFamily="50" charset="-128"/>
                <a:cs typeface="Meiryo UI" pitchFamily="50" charset="-128"/>
              </a:rPr>
              <a:t>と</a:t>
            </a:r>
            <a:r>
              <a:rPr lang="ja-JP" altLang="en-US" sz="1000" b="1" dirty="0">
                <a:solidFill>
                  <a:prstClr val="black"/>
                </a:solidFill>
                <a:latin typeface="Meiryo UI" pitchFamily="50" charset="-128"/>
                <a:ea typeface="Meiryo UI" pitchFamily="50" charset="-128"/>
                <a:cs typeface="Meiryo UI" pitchFamily="50" charset="-128"/>
              </a:rPr>
              <a:t>在留カード</a:t>
            </a:r>
            <a:r>
              <a:rPr lang="ja-JP" altLang="en-US" sz="1000" dirty="0">
                <a:solidFill>
                  <a:prstClr val="black"/>
                </a:solidFill>
                <a:latin typeface="Meiryo UI" pitchFamily="50" charset="-128"/>
                <a:ea typeface="Meiryo UI" pitchFamily="50" charset="-128"/>
                <a:cs typeface="Meiryo UI" pitchFamily="50" charset="-128"/>
              </a:rPr>
              <a:t>も持参します。</a:t>
            </a:r>
            <a:endParaRPr lang="en-US" altLang="ja-JP" sz="1000" dirty="0">
              <a:solidFill>
                <a:prstClr val="black"/>
              </a:solidFill>
              <a:latin typeface="Meiryo UI" pitchFamily="50" charset="-128"/>
              <a:ea typeface="Meiryo UI" pitchFamily="50" charset="-128"/>
              <a:cs typeface="Meiryo UI" pitchFamily="50" charset="-128"/>
            </a:endParaRPr>
          </a:p>
        </p:txBody>
      </p:sp>
      <p:sp>
        <p:nvSpPr>
          <p:cNvPr id="24" name="角丸四角形 23"/>
          <p:cNvSpPr/>
          <p:nvPr/>
        </p:nvSpPr>
        <p:spPr>
          <a:xfrm>
            <a:off x="441328" y="7218325"/>
            <a:ext cx="5940000" cy="542988"/>
          </a:xfrm>
          <a:prstGeom prst="roundRect">
            <a:avLst/>
          </a:prstGeom>
          <a:solidFill>
            <a:schemeClr val="accent3">
              <a:lumMod val="40000"/>
              <a:lumOff val="60000"/>
              <a:alpha val="50000"/>
            </a:schemeClr>
          </a:solidFill>
          <a:ln w="22225">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ja-JP" altLang="en-US" sz="1200" b="1" dirty="0">
                <a:solidFill>
                  <a:srgbClr val="0000FF"/>
                </a:solidFill>
                <a:latin typeface="Meiryo UI" pitchFamily="50" charset="-128"/>
                <a:ea typeface="Meiryo UI" pitchFamily="50" charset="-128"/>
                <a:cs typeface="Meiryo UI" pitchFamily="50" charset="-128"/>
              </a:rPr>
              <a:t>学生支援係</a:t>
            </a:r>
            <a:r>
              <a:rPr lang="ja-JP" altLang="en-US" sz="1200" b="1" dirty="0">
                <a:solidFill>
                  <a:schemeClr val="tx1"/>
                </a:solidFill>
                <a:latin typeface="Meiryo UI" pitchFamily="50" charset="-128"/>
                <a:ea typeface="Meiryo UI" pitchFamily="50" charset="-128"/>
                <a:cs typeface="Meiryo UI" pitchFamily="50" charset="-128"/>
              </a:rPr>
              <a:t>に新しい</a:t>
            </a:r>
            <a:r>
              <a:rPr lang="ja-JP" altLang="en-US" sz="1200" b="1" dirty="0">
                <a:solidFill>
                  <a:prstClr val="black"/>
                </a:solidFill>
                <a:latin typeface="Meiryo UI" pitchFamily="50" charset="-128"/>
                <a:ea typeface="Meiryo UI" pitchFamily="50" charset="-128"/>
                <a:cs typeface="Meiryo UI" pitchFamily="50" charset="-128"/>
              </a:rPr>
              <a:t>「在留カード」を持参し、提示する。</a:t>
            </a:r>
            <a:r>
              <a:rPr lang="ja-JP" altLang="en-US" sz="1050" dirty="0">
                <a:solidFill>
                  <a:prstClr val="black"/>
                </a:solidFill>
                <a:latin typeface="Meiryo UI" pitchFamily="50" charset="-128"/>
                <a:ea typeface="Meiryo UI" pitchFamily="50" charset="-128"/>
                <a:cs typeface="Meiryo UI" pitchFamily="50" charset="-128"/>
              </a:rPr>
              <a:t>（係でコピーを取ってくれます）</a:t>
            </a:r>
            <a:br>
              <a:rPr lang="en-US" altLang="ja-JP" sz="1050" dirty="0">
                <a:solidFill>
                  <a:prstClr val="black"/>
                </a:solidFill>
                <a:latin typeface="Meiryo UI" pitchFamily="50" charset="-128"/>
                <a:ea typeface="Meiryo UI" pitchFamily="50" charset="-128"/>
                <a:cs typeface="Meiryo UI" pitchFamily="50" charset="-128"/>
              </a:rPr>
            </a:br>
            <a:r>
              <a:rPr lang="ja-JP" altLang="en-US" sz="1050" dirty="0">
                <a:solidFill>
                  <a:prstClr val="black"/>
                </a:solidFill>
                <a:latin typeface="Meiryo UI" pitchFamily="50" charset="-128"/>
                <a:ea typeface="Meiryo UI" pitchFamily="50" charset="-128"/>
                <a:cs typeface="Meiryo UI" pitchFamily="50" charset="-128"/>
              </a:rPr>
              <a:t>*または</a:t>
            </a:r>
            <a:r>
              <a:rPr lang="en-US" altLang="ja-JP" sz="1050" dirty="0">
                <a:solidFill>
                  <a:prstClr val="black"/>
                </a:solidFill>
                <a:latin typeface="Meiryo UI" pitchFamily="50" charset="-128"/>
                <a:ea typeface="Meiryo UI" pitchFamily="50" charset="-128"/>
                <a:cs typeface="Meiryo UI" pitchFamily="50" charset="-128"/>
              </a:rPr>
              <a:t>Google</a:t>
            </a:r>
            <a:r>
              <a:rPr lang="ja-JP" altLang="en-US" sz="1050" dirty="0">
                <a:solidFill>
                  <a:prstClr val="black"/>
                </a:solidFill>
                <a:latin typeface="Meiryo UI" pitchFamily="50" charset="-128"/>
                <a:ea typeface="Meiryo UI" pitchFamily="50" charset="-128"/>
                <a:cs typeface="Meiryo UI" pitchFamily="50" charset="-128"/>
              </a:rPr>
              <a:t>フォームで写しを提出する　▶▶ </a:t>
            </a:r>
            <a:r>
              <a:rPr lang="en-US" altLang="ja-JP" sz="1050" dirty="0">
                <a:solidFill>
                  <a:prstClr val="black"/>
                </a:solidFill>
                <a:latin typeface="Meiryo UI" pitchFamily="50" charset="-128"/>
                <a:ea typeface="Meiryo UI" pitchFamily="50" charset="-128"/>
                <a:cs typeface="Meiryo UI" pitchFamily="50" charset="-128"/>
                <a:hlinkClick r:id="rId5"/>
              </a:rPr>
              <a:t>https://forms.gle/PsxcRMvwDPA7NgzC9</a:t>
            </a:r>
            <a:endParaRPr lang="en-US" altLang="ja-JP" sz="1050" dirty="0">
              <a:solidFill>
                <a:prstClr val="black"/>
              </a:solidFill>
              <a:latin typeface="Meiryo UI" pitchFamily="50" charset="-128"/>
              <a:ea typeface="Meiryo UI" pitchFamily="50" charset="-128"/>
              <a:cs typeface="Meiryo UI" pitchFamily="50" charset="-128"/>
            </a:endParaRPr>
          </a:p>
        </p:txBody>
      </p:sp>
      <p:sp>
        <p:nvSpPr>
          <p:cNvPr id="27" name="下矢印 26"/>
          <p:cNvSpPr/>
          <p:nvPr/>
        </p:nvSpPr>
        <p:spPr>
          <a:xfrm>
            <a:off x="752263" y="6133929"/>
            <a:ext cx="288032" cy="1093473"/>
          </a:xfrm>
          <a:prstGeom prst="downArrow">
            <a:avLst>
              <a:gd name="adj1" fmla="val 33720"/>
              <a:gd name="adj2" fmla="val 45930"/>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rgbClr val="FF0000"/>
              </a:solidFill>
            </a:endParaRPr>
          </a:p>
        </p:txBody>
      </p:sp>
      <p:pic>
        <p:nvPicPr>
          <p:cNvPr id="28" name="Picture 2" descr="クリックすると新しいウィンドウで開きます"/>
          <p:cNvPicPr>
            <a:picLocks noChangeAspect="1" noChangeArrowheads="1"/>
          </p:cNvPicPr>
          <p:nvPr/>
        </p:nvPicPr>
        <p:blipFill>
          <a:blip r:embed="rId6" cstate="print"/>
          <a:srcRect l="29832" t="18776" r="29219" b="16125"/>
          <a:stretch>
            <a:fillRect/>
          </a:stretch>
        </p:blipFill>
        <p:spPr bwMode="auto">
          <a:xfrm rot="20956055">
            <a:off x="6001350" y="6504228"/>
            <a:ext cx="576064" cy="686846"/>
          </a:xfrm>
          <a:prstGeom prst="rect">
            <a:avLst/>
          </a:prstGeom>
          <a:noFill/>
          <a:ln>
            <a:noFill/>
          </a:ln>
        </p:spPr>
      </p:pic>
      <p:sp>
        <p:nvSpPr>
          <p:cNvPr id="29" name="テキスト ボックス 28"/>
          <p:cNvSpPr txBox="1"/>
          <p:nvPr/>
        </p:nvSpPr>
        <p:spPr>
          <a:xfrm rot="20956055">
            <a:off x="6040850" y="6325792"/>
            <a:ext cx="799786" cy="261610"/>
          </a:xfrm>
          <a:prstGeom prst="rect">
            <a:avLst/>
          </a:prstGeom>
          <a:noFill/>
        </p:spPr>
        <p:txBody>
          <a:bodyPr wrap="square" rtlCol="0">
            <a:spAutoFit/>
          </a:bodyPr>
          <a:lstStyle/>
          <a:p>
            <a:r>
              <a:rPr lang="en-US" altLang="ja-JP" sz="1100" b="1" dirty="0">
                <a:solidFill>
                  <a:srgbClr val="FFFF00"/>
                </a:solidFill>
              </a:rPr>
              <a:t>sample</a:t>
            </a:r>
            <a:endParaRPr kumimoji="1" lang="ja-JP" altLang="en-US" sz="1100" b="1" dirty="0">
              <a:solidFill>
                <a:srgbClr val="FFFF00"/>
              </a:solidFill>
            </a:endParaRPr>
          </a:p>
        </p:txBody>
      </p:sp>
      <p:sp>
        <p:nvSpPr>
          <p:cNvPr id="2" name="吹き出し: 円形 1">
            <a:extLst>
              <a:ext uri="{FF2B5EF4-FFF2-40B4-BE49-F238E27FC236}">
                <a16:creationId xmlns:a16="http://schemas.microsoft.com/office/drawing/2014/main" id="{C812D4D1-A0FA-4FDE-98A8-9877B478B7AC}"/>
              </a:ext>
            </a:extLst>
          </p:cNvPr>
          <p:cNvSpPr/>
          <p:nvPr/>
        </p:nvSpPr>
        <p:spPr>
          <a:xfrm rot="21446191">
            <a:off x="5291608" y="7833753"/>
            <a:ext cx="1482335" cy="345434"/>
          </a:xfrm>
          <a:prstGeom prst="wedgeEllipseCallout">
            <a:avLst>
              <a:gd name="adj1" fmla="val -36361"/>
              <a:gd name="adj2" fmla="val -91289"/>
            </a:avLst>
          </a:prstGeom>
          <a:solidFill>
            <a:srgbClr val="FFFFCC"/>
          </a:solidFill>
          <a:ln w="63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0" tIns="36000" rIns="0" bIns="36000" rtlCol="0" anchor="ctr"/>
          <a:lstStyle/>
          <a:p>
            <a:pPr algn="ctr"/>
            <a:r>
              <a:rPr lang="ja-JP" altLang="en-US" sz="1100" b="1" dirty="0">
                <a:solidFill>
                  <a:srgbClr val="FF0000"/>
                </a:solidFill>
                <a:latin typeface="HGP創英角ﾎﾟｯﾌﾟ体" panose="040B0A00000000000000" pitchFamily="50" charset="-128"/>
                <a:ea typeface="HGP創英角ﾎﾟｯﾌﾟ体" panose="040B0A00000000000000" pitchFamily="50" charset="-128"/>
                <a:cs typeface="Aharoni" panose="02010803020104030203" pitchFamily="2" charset="-79"/>
              </a:rPr>
              <a:t>必ず行うこと</a:t>
            </a:r>
            <a:r>
              <a:rPr lang="en-US" altLang="ja-JP" sz="1100" b="1" dirty="0">
                <a:solidFill>
                  <a:srgbClr val="FF0000"/>
                </a:solidFill>
                <a:latin typeface="Aharoni" panose="02010803020104030203" pitchFamily="2" charset="-79"/>
                <a:ea typeface="HGP創英角ﾎﾟｯﾌﾟ体" panose="040B0A00000000000000" pitchFamily="50" charset="-128"/>
                <a:cs typeface="Aharoni" panose="02010803020104030203" pitchFamily="2" charset="-79"/>
              </a:rPr>
              <a:t>‼</a:t>
            </a:r>
            <a:endParaRPr kumimoji="1" lang="en-US" altLang="ja-JP" sz="1100" b="1" dirty="0">
              <a:solidFill>
                <a:srgbClr val="FF0000"/>
              </a:solidFill>
              <a:latin typeface="Aharoni" panose="02010803020104030203" pitchFamily="2" charset="-79"/>
              <a:ea typeface="HGP創英角ﾎﾟｯﾌﾟ体" panose="040B0A00000000000000" pitchFamily="50" charset="-128"/>
              <a:cs typeface="Aharoni" panose="02010803020104030203" pitchFamily="2" charset="-79"/>
            </a:endParaRPr>
          </a:p>
        </p:txBody>
      </p:sp>
    </p:spTree>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3023</TotalTime>
  <Words>1645</Words>
  <Application>Microsoft Office PowerPoint</Application>
  <PresentationFormat>A4 210 x 297 mm</PresentationFormat>
  <Paragraphs>105</Paragraphs>
  <Slides>2</Slides>
  <Notes>2</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2</vt:i4>
      </vt:variant>
    </vt:vector>
  </HeadingPairs>
  <TitlesOfParts>
    <vt:vector size="9" baseType="lpstr">
      <vt:lpstr>HGP創英角ﾎﾟｯﾌﾟ体</vt:lpstr>
      <vt:lpstr>Meiryo UI</vt:lpstr>
      <vt:lpstr>ＭＳ Ｐゴシック</vt:lpstr>
      <vt:lpstr>Aharoni</vt:lpstr>
      <vt:lpstr>Arial</vt:lpstr>
      <vt:lpstr>Calibri</vt:lpstr>
      <vt:lpstr>Office テーマ</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DIRECT</dc:creator>
  <cp:lastModifiedBy>DiRECT_1</cp:lastModifiedBy>
  <cp:revision>243</cp:revision>
  <cp:lastPrinted>2016-08-05T04:52:35Z</cp:lastPrinted>
  <dcterms:created xsi:type="dcterms:W3CDTF">2011-07-20T04:42:21Z</dcterms:created>
  <dcterms:modified xsi:type="dcterms:W3CDTF">2022-09-08T03:53:01Z</dcterms:modified>
</cp:coreProperties>
</file>