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media/media1.mpg" ContentType="video/unknown"/>
  <Override PartName="/ppt/media/image1.jpeg" ContentType="image/jpeg"/>
  <Override PartName="/ppt/media/media2.mpg" ContentType="video/unknown"/>
  <Override PartName="/ppt/media/image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FFFFFF"/>
        </a:solidFill>
        <a:effectLst/>
        <a:uFillTx/>
        <a:latin typeface="+mn-lt"/>
        <a:ea typeface="+mn-ea"/>
        <a:cs typeface="+mn-cs"/>
        <a:sym typeface="Helvetica Neue"/>
      </a:defRPr>
    </a:lvl1pPr>
    <a:lvl2pPr marL="0" marR="0" indent="4572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FFFFFF"/>
        </a:solidFill>
        <a:effectLst/>
        <a:uFillTx/>
        <a:latin typeface="+mn-lt"/>
        <a:ea typeface="+mn-ea"/>
        <a:cs typeface="+mn-cs"/>
        <a:sym typeface="Helvetica Neue"/>
      </a:defRPr>
    </a:lvl2pPr>
    <a:lvl3pPr marL="0" marR="0" indent="9144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FFFFFF"/>
        </a:solidFill>
        <a:effectLst/>
        <a:uFillTx/>
        <a:latin typeface="+mn-lt"/>
        <a:ea typeface="+mn-ea"/>
        <a:cs typeface="+mn-cs"/>
        <a:sym typeface="Helvetica Neue"/>
      </a:defRPr>
    </a:lvl3pPr>
    <a:lvl4pPr marL="0" marR="0" indent="13716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FFFFFF"/>
        </a:solidFill>
        <a:effectLst/>
        <a:uFillTx/>
        <a:latin typeface="+mn-lt"/>
        <a:ea typeface="+mn-ea"/>
        <a:cs typeface="+mn-cs"/>
        <a:sym typeface="Helvetica Neue"/>
      </a:defRPr>
    </a:lvl4pPr>
    <a:lvl5pPr marL="0" marR="0" indent="18288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FFFFFF"/>
        </a:solidFill>
        <a:effectLst/>
        <a:uFillTx/>
        <a:latin typeface="+mn-lt"/>
        <a:ea typeface="+mn-ea"/>
        <a:cs typeface="+mn-cs"/>
        <a:sym typeface="Helvetica Neue"/>
      </a:defRPr>
    </a:lvl5pPr>
    <a:lvl6pPr marL="0" marR="0" indent="22860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FFFFFF"/>
        </a:solidFill>
        <a:effectLst/>
        <a:uFillTx/>
        <a:latin typeface="+mn-lt"/>
        <a:ea typeface="+mn-ea"/>
        <a:cs typeface="+mn-cs"/>
        <a:sym typeface="Helvetica Neue"/>
      </a:defRPr>
    </a:lvl6pPr>
    <a:lvl7pPr marL="0" marR="0" indent="27432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FFFFFF"/>
        </a:solidFill>
        <a:effectLst/>
        <a:uFillTx/>
        <a:latin typeface="+mn-lt"/>
        <a:ea typeface="+mn-ea"/>
        <a:cs typeface="+mn-cs"/>
        <a:sym typeface="Helvetica Neue"/>
      </a:defRPr>
    </a:lvl7pPr>
    <a:lvl8pPr marL="0" marR="0" indent="32004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FFFFFF"/>
        </a:solidFill>
        <a:effectLst/>
        <a:uFillTx/>
        <a:latin typeface="+mn-lt"/>
        <a:ea typeface="+mn-ea"/>
        <a:cs typeface="+mn-cs"/>
        <a:sym typeface="Helvetica Neue"/>
      </a:defRPr>
    </a:lvl8pPr>
    <a:lvl9pPr marL="0" marR="0" indent="36576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FFFFFF"/>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254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54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254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254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54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84" name="Shape 184"/>
          <p:cNvSpPr/>
          <p:nvPr>
            <p:ph type="sldImg"/>
          </p:nvPr>
        </p:nvSpPr>
        <p:spPr>
          <a:xfrm>
            <a:off x="1143000" y="685800"/>
            <a:ext cx="4572000" cy="3429000"/>
          </a:xfrm>
          <a:prstGeom prst="rect">
            <a:avLst/>
          </a:prstGeom>
        </p:spPr>
        <p:txBody>
          <a:bodyPr/>
          <a:lstStyle/>
          <a:p>
            <a:pPr/>
          </a:p>
        </p:txBody>
      </p:sp>
      <p:sp>
        <p:nvSpPr>
          <p:cNvPr id="185" name="Shape 18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698500" y="8632088"/>
            <a:ext cx="11607801" cy="461060"/>
          </a:xfrm>
          <a:prstGeom prst="rect">
            <a:avLst/>
          </a:prstGeom>
        </p:spPr>
        <p:txBody>
          <a:bodyPr anchor="b"/>
          <a:lstStyle>
            <a:lvl1pPr marL="0" indent="0" defTabSz="563541">
              <a:lnSpc>
                <a:spcPct val="100000"/>
              </a:lnSpc>
              <a:spcBef>
                <a:spcPts val="0"/>
              </a:spcBef>
              <a:buSzTx/>
              <a:buNone/>
              <a:defRPr b="1" sz="2304"/>
            </a:lvl1pPr>
          </a:lstStyle>
          <a:p>
            <a:pPr/>
            <a:r>
              <a:t>Author and Date</a:t>
            </a:r>
          </a:p>
        </p:txBody>
      </p:sp>
      <p:sp>
        <p:nvSpPr>
          <p:cNvPr id="12" name="Presentation Title"/>
          <p:cNvSpPr txBox="1"/>
          <p:nvPr>
            <p:ph type="title" hasCustomPrompt="1"/>
          </p:nvPr>
        </p:nvSpPr>
        <p:spPr>
          <a:xfrm>
            <a:off x="697871" y="1852810"/>
            <a:ext cx="11609058" cy="3302001"/>
          </a:xfrm>
          <a:prstGeom prst="rect">
            <a:avLst/>
          </a:prstGeom>
        </p:spPr>
        <p:txBody>
          <a:bodyPr anchor="b"/>
          <a:lstStyle>
            <a:lvl1pPr>
              <a:defRPr spc="-164" sz="8200"/>
            </a:lvl1pPr>
          </a:lstStyle>
          <a:p>
            <a:pPr/>
            <a:r>
              <a:t>Presentation Title</a:t>
            </a:r>
          </a:p>
        </p:txBody>
      </p:sp>
      <p:sp>
        <p:nvSpPr>
          <p:cNvPr id="13" name="本文レベル1…"/>
          <p:cNvSpPr txBox="1"/>
          <p:nvPr>
            <p:ph type="body" sz="quarter" idx="1" hasCustomPrompt="1"/>
          </p:nvPr>
        </p:nvSpPr>
        <p:spPr>
          <a:xfrm>
            <a:off x="698500" y="5105400"/>
            <a:ext cx="11607800" cy="1441897"/>
          </a:xfrm>
          <a:prstGeom prst="rect">
            <a:avLst/>
          </a:prstGeom>
        </p:spPr>
        <p:txBody>
          <a:bodyPr/>
          <a:lstStyle>
            <a:lvl1pPr marL="0" indent="0" defTabSz="587022">
              <a:lnSpc>
                <a:spcPct val="100000"/>
              </a:lnSpc>
              <a:spcBef>
                <a:spcPts val="0"/>
              </a:spcBef>
              <a:buSzTx/>
              <a:buNone/>
              <a:defRPr b="1" sz="3800"/>
            </a:lvl1pPr>
            <a:lvl2pPr marL="0" indent="457200" defTabSz="587022">
              <a:lnSpc>
                <a:spcPct val="100000"/>
              </a:lnSpc>
              <a:spcBef>
                <a:spcPts val="0"/>
              </a:spcBef>
              <a:buSzTx/>
              <a:buNone/>
              <a:defRPr b="1" sz="3800"/>
            </a:lvl2pPr>
            <a:lvl3pPr marL="0" indent="914400" defTabSz="587022">
              <a:lnSpc>
                <a:spcPct val="100000"/>
              </a:lnSpc>
              <a:spcBef>
                <a:spcPts val="0"/>
              </a:spcBef>
              <a:buSzTx/>
              <a:buNone/>
              <a:defRPr b="1" sz="3800"/>
            </a:lvl3pPr>
            <a:lvl4pPr marL="0" indent="1371600" defTabSz="587022">
              <a:lnSpc>
                <a:spcPct val="100000"/>
              </a:lnSpc>
              <a:spcBef>
                <a:spcPts val="0"/>
              </a:spcBef>
              <a:buSzTx/>
              <a:buNone/>
              <a:defRPr b="1" sz="3800"/>
            </a:lvl4pPr>
            <a:lvl5pPr marL="0" indent="1828800" defTabSz="587022">
              <a:lnSpc>
                <a:spcPct val="100000"/>
              </a:lnSpc>
              <a:spcBef>
                <a:spcPts val="0"/>
              </a:spcBef>
              <a:buSzTx/>
              <a:buNone/>
              <a:defRPr b="1" sz="3800"/>
            </a:lvl5pPr>
          </a:lstStyle>
          <a:p>
            <a:pPr/>
            <a:r>
              <a:t>Presentation Subtitle</a:t>
            </a:r>
          </a:p>
          <a:p>
            <a:pPr lvl="1"/>
            <a:r>
              <a:t/>
            </a:r>
          </a:p>
          <a:p>
            <a:pPr lvl="2"/>
            <a:r>
              <a:t/>
            </a:r>
          </a:p>
          <a:p>
            <a:pPr lvl="3"/>
            <a:r>
              <a:t/>
            </a:r>
          </a:p>
          <a:p>
            <a:pPr lvl="4"/>
            <a:r>
              <a:t/>
            </a:r>
          </a:p>
        </p:txBody>
      </p:sp>
      <p:sp>
        <p:nvSpPr>
          <p:cNvPr id="14" name="スライド番号"/>
          <p:cNvSpPr txBox="1"/>
          <p:nvPr>
            <p:ph type="sldNum" sz="quarter" idx="2"/>
          </p:nvPr>
        </p:nvSpPr>
        <p:spPr>
          <a:xfrm>
            <a:off x="6349999" y="9220199"/>
            <a:ext cx="297893" cy="28747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本文レベル1…"/>
          <p:cNvSpPr txBox="1"/>
          <p:nvPr>
            <p:ph type="body" sz="half" idx="1" hasCustomPrompt="1"/>
          </p:nvPr>
        </p:nvSpPr>
        <p:spPr>
          <a:xfrm>
            <a:off x="698500" y="3568700"/>
            <a:ext cx="11607800" cy="2617788"/>
          </a:xfrm>
          <a:prstGeom prst="rect">
            <a:avLst/>
          </a:prstGeom>
        </p:spPr>
        <p:txBody>
          <a:bodyPr anchor="ctr"/>
          <a:lstStyle>
            <a:lvl1pPr marL="0" indent="0" algn="ctr">
              <a:lnSpc>
                <a:spcPct val="80000"/>
              </a:lnSpc>
              <a:spcBef>
                <a:spcPts val="0"/>
              </a:spcBef>
              <a:buSzTx/>
              <a:buNone/>
              <a:defRPr spc="-164" sz="82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164" sz="82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164" sz="82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164" sz="82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164" sz="82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Fact information"/>
          <p:cNvSpPr txBox="1"/>
          <p:nvPr>
            <p:ph type="body" sz="quarter" idx="21" hasCustomPrompt="1"/>
          </p:nvPr>
        </p:nvSpPr>
        <p:spPr>
          <a:xfrm>
            <a:off x="698500" y="6209979"/>
            <a:ext cx="11607800" cy="671803"/>
          </a:xfrm>
          <a:prstGeom prst="rect">
            <a:avLst/>
          </a:prstGeom>
        </p:spPr>
        <p:txBody>
          <a:bodyPr/>
          <a:lstStyle>
            <a:lvl1pPr marL="0" indent="0" algn="ctr">
              <a:lnSpc>
                <a:spcPct val="100000"/>
              </a:lnSpc>
              <a:spcBef>
                <a:spcPts val="0"/>
              </a:spcBef>
              <a:buSzTx/>
              <a:buNone/>
              <a:defRPr b="1" spc="-38" sz="3800"/>
            </a:lvl1pPr>
          </a:lstStyle>
          <a:p>
            <a:pPr/>
            <a:r>
              <a:t>Fact information</a:t>
            </a:r>
          </a:p>
        </p:txBody>
      </p:sp>
      <p:sp>
        <p:nvSpPr>
          <p:cNvPr id="107" name="本文レベル1…"/>
          <p:cNvSpPr txBox="1"/>
          <p:nvPr>
            <p:ph type="body" idx="1" hasCustomPrompt="1"/>
          </p:nvPr>
        </p:nvSpPr>
        <p:spPr>
          <a:xfrm>
            <a:off x="698500" y="572574"/>
            <a:ext cx="11607800" cy="5637406"/>
          </a:xfrm>
          <a:prstGeom prst="rect">
            <a:avLst/>
          </a:prstGeom>
        </p:spPr>
        <p:txBody>
          <a:bodyPr anchor="b"/>
          <a:lstStyle>
            <a:lvl1pPr marL="0" indent="0" algn="ctr">
              <a:lnSpc>
                <a:spcPct val="80000"/>
              </a:lnSpc>
              <a:spcBef>
                <a:spcPts val="0"/>
              </a:spcBef>
              <a:buSzTx/>
              <a:buNone/>
              <a:defRPr b="1" spc="-176" sz="17600"/>
            </a:lvl1pPr>
            <a:lvl2pPr marL="0" indent="457200" algn="ctr">
              <a:lnSpc>
                <a:spcPct val="80000"/>
              </a:lnSpc>
              <a:spcBef>
                <a:spcPts val="0"/>
              </a:spcBef>
              <a:buSzTx/>
              <a:buNone/>
              <a:defRPr b="1" spc="-176" sz="17600"/>
            </a:lvl2pPr>
            <a:lvl3pPr marL="0" indent="914400" algn="ctr">
              <a:lnSpc>
                <a:spcPct val="80000"/>
              </a:lnSpc>
              <a:spcBef>
                <a:spcPts val="0"/>
              </a:spcBef>
              <a:buSzTx/>
              <a:buNone/>
              <a:defRPr b="1" spc="-176" sz="17600"/>
            </a:lvl3pPr>
            <a:lvl4pPr marL="0" indent="1371600" algn="ctr">
              <a:lnSpc>
                <a:spcPct val="80000"/>
              </a:lnSpc>
              <a:spcBef>
                <a:spcPts val="0"/>
              </a:spcBef>
              <a:buSzTx/>
              <a:buNone/>
              <a:defRPr b="1" spc="-176" sz="17600"/>
            </a:lvl4pPr>
            <a:lvl5pPr marL="0" indent="1828800" algn="ctr">
              <a:lnSpc>
                <a:spcPct val="80000"/>
              </a:lnSpc>
              <a:spcBef>
                <a:spcPts val="0"/>
              </a:spcBef>
              <a:buSzTx/>
              <a:buNone/>
              <a:defRPr b="1" spc="-176" sz="17600"/>
            </a:lvl5pPr>
          </a:lstStyle>
          <a:p>
            <a:pPr/>
            <a:r>
              <a:t>100%</a:t>
            </a:r>
          </a:p>
          <a:p>
            <a:pPr lvl="1"/>
            <a:r>
              <a:t/>
            </a:r>
          </a:p>
          <a:p>
            <a:pPr lvl="2"/>
            <a:r>
              <a:t/>
            </a:r>
          </a:p>
          <a:p>
            <a:pPr lvl="3"/>
            <a:r>
              <a:t/>
            </a:r>
          </a:p>
          <a:p>
            <a:pPr lvl="4"/>
            <a:r>
              <a:t/>
            </a:r>
          </a:p>
        </p:txBody>
      </p:sp>
      <p:sp>
        <p:nvSpPr>
          <p:cNvPr id="108"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本文レベル1…"/>
          <p:cNvSpPr txBox="1"/>
          <p:nvPr>
            <p:ph type="body" sz="half" idx="1" hasCustomPrompt="1"/>
          </p:nvPr>
        </p:nvSpPr>
        <p:spPr>
          <a:xfrm>
            <a:off x="736600" y="3721100"/>
            <a:ext cx="11531600" cy="2324100"/>
          </a:xfrm>
          <a:prstGeom prst="rect">
            <a:avLst/>
          </a:prstGeom>
        </p:spPr>
        <p:txBody>
          <a:bodyPr anchor="ctr"/>
          <a:lstStyle>
            <a:lvl1pPr marL="457200" indent="-342900">
              <a:spcBef>
                <a:spcPts val="0"/>
              </a:spcBef>
              <a:buSzTx/>
              <a:buNone/>
              <a:defRPr spc="-119" sz="6000">
                <a:latin typeface="Helvetica Neue Medium"/>
                <a:ea typeface="Helvetica Neue Medium"/>
                <a:cs typeface="Helvetica Neue Medium"/>
                <a:sym typeface="Helvetica Neue Medium"/>
              </a:defRPr>
            </a:lvl1pPr>
            <a:lvl2pPr marL="457200" indent="114300">
              <a:spcBef>
                <a:spcPts val="0"/>
              </a:spcBef>
              <a:buSzTx/>
              <a:buNone/>
              <a:defRPr spc="-119" sz="6000">
                <a:latin typeface="Helvetica Neue Medium"/>
                <a:ea typeface="Helvetica Neue Medium"/>
                <a:cs typeface="Helvetica Neue Medium"/>
                <a:sym typeface="Helvetica Neue Medium"/>
              </a:defRPr>
            </a:lvl2pPr>
            <a:lvl3pPr marL="457200" indent="571500">
              <a:spcBef>
                <a:spcPts val="0"/>
              </a:spcBef>
              <a:buSzTx/>
              <a:buNone/>
              <a:defRPr spc="-119" sz="6000">
                <a:latin typeface="Helvetica Neue Medium"/>
                <a:ea typeface="Helvetica Neue Medium"/>
                <a:cs typeface="Helvetica Neue Medium"/>
                <a:sym typeface="Helvetica Neue Medium"/>
              </a:defRPr>
            </a:lvl3pPr>
            <a:lvl4pPr marL="457200" indent="1028700">
              <a:spcBef>
                <a:spcPts val="0"/>
              </a:spcBef>
              <a:buSzTx/>
              <a:buNone/>
              <a:defRPr spc="-119" sz="6000">
                <a:latin typeface="Helvetica Neue Medium"/>
                <a:ea typeface="Helvetica Neue Medium"/>
                <a:cs typeface="Helvetica Neue Medium"/>
                <a:sym typeface="Helvetica Neue Medium"/>
              </a:defRPr>
            </a:lvl4pPr>
            <a:lvl5pPr marL="457200" indent="1485900">
              <a:spcBef>
                <a:spcPts val="0"/>
              </a:spcBef>
              <a:buSzTx/>
              <a:buNone/>
              <a:defRPr spc="-119" sz="60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6" name="Attribution"/>
          <p:cNvSpPr txBox="1"/>
          <p:nvPr>
            <p:ph type="body" sz="quarter" idx="21" hasCustomPrompt="1"/>
          </p:nvPr>
        </p:nvSpPr>
        <p:spPr>
          <a:xfrm>
            <a:off x="1219200" y="6426200"/>
            <a:ext cx="11049000" cy="461059"/>
          </a:xfrm>
          <a:prstGeom prst="rect">
            <a:avLst/>
          </a:prstGeom>
        </p:spPr>
        <p:txBody>
          <a:bodyPr/>
          <a:lstStyle>
            <a:lvl1pPr marL="0" indent="0" defTabSz="563541">
              <a:lnSpc>
                <a:spcPct val="100000"/>
              </a:lnSpc>
              <a:spcBef>
                <a:spcPts val="0"/>
              </a:spcBef>
              <a:buSzTx/>
              <a:buNone/>
              <a:defRPr b="1" sz="2304"/>
            </a:lvl1pPr>
          </a:lstStyle>
          <a:p>
            <a:pPr/>
            <a:r>
              <a:t>Attribution</a:t>
            </a:r>
          </a:p>
        </p:txBody>
      </p:sp>
      <p:sp>
        <p:nvSpPr>
          <p:cNvPr id="117"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Close-up of wild plants growing between rocks"/>
          <p:cNvSpPr/>
          <p:nvPr>
            <p:ph type="pic" sz="quarter" idx="21"/>
          </p:nvPr>
        </p:nvSpPr>
        <p:spPr>
          <a:xfrm>
            <a:off x="6548549" y="5099843"/>
            <a:ext cx="5952902" cy="3962401"/>
          </a:xfrm>
          <a:prstGeom prst="rect">
            <a:avLst/>
          </a:prstGeom>
        </p:spPr>
        <p:txBody>
          <a:bodyPr lIns="91439" tIns="45719" rIns="91439" bIns="45719">
            <a:noAutofit/>
          </a:bodyPr>
          <a:lstStyle/>
          <a:p>
            <a:pPr/>
          </a:p>
        </p:txBody>
      </p:sp>
      <p:sp>
        <p:nvSpPr>
          <p:cNvPr id="125" name="Large rock formation under dark clouds with a dirt road in the foreground"/>
          <p:cNvSpPr/>
          <p:nvPr>
            <p:ph type="pic" idx="22"/>
          </p:nvPr>
        </p:nvSpPr>
        <p:spPr>
          <a:xfrm>
            <a:off x="-5214707" y="647700"/>
            <a:ext cx="16967201" cy="8429807"/>
          </a:xfrm>
          <a:prstGeom prst="rect">
            <a:avLst/>
          </a:prstGeom>
        </p:spPr>
        <p:txBody>
          <a:bodyPr lIns="91439" tIns="45719" rIns="91439" bIns="45719">
            <a:noAutofit/>
          </a:bodyPr>
          <a:lstStyle/>
          <a:p>
            <a:pPr/>
          </a:p>
        </p:txBody>
      </p:sp>
      <p:sp>
        <p:nvSpPr>
          <p:cNvPr id="126" name="Close-up of a wild plant growing between lava rocks"/>
          <p:cNvSpPr/>
          <p:nvPr>
            <p:ph type="pic" sz="quarter" idx="23"/>
          </p:nvPr>
        </p:nvSpPr>
        <p:spPr>
          <a:xfrm>
            <a:off x="6553200" y="698500"/>
            <a:ext cx="5956300" cy="3964663"/>
          </a:xfrm>
          <a:prstGeom prst="rect">
            <a:avLst/>
          </a:prstGeom>
        </p:spPr>
        <p:txBody>
          <a:bodyPr lIns="91439" tIns="45719" rIns="91439" bIns="45719">
            <a:noAutofit/>
          </a:bodyPr>
          <a:lstStyle/>
          <a:p>
            <a:pPr/>
          </a:p>
        </p:txBody>
      </p:sp>
      <p:sp>
        <p:nvSpPr>
          <p:cNvPr id="127"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waterfall surrounded by a green rocky landscape"/>
          <p:cNvSpPr/>
          <p:nvPr>
            <p:ph type="pic" idx="21"/>
          </p:nvPr>
        </p:nvSpPr>
        <p:spPr>
          <a:xfrm>
            <a:off x="-824550" y="-232551"/>
            <a:ext cx="15056595" cy="10049651"/>
          </a:xfrm>
          <a:prstGeom prst="rect">
            <a:avLst/>
          </a:prstGeom>
        </p:spPr>
        <p:txBody>
          <a:bodyPr lIns="91439" tIns="45719" rIns="91439" bIns="45719">
            <a:noAutofit/>
          </a:bodyPr>
          <a:lstStyle/>
          <a:p>
            <a:pPr/>
          </a:p>
        </p:txBody>
      </p:sp>
      <p:sp>
        <p:nvSpPr>
          <p:cNvPr id="135"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49" name="タイトルテキスト"/>
          <p:cNvSpPr txBox="1"/>
          <p:nvPr>
            <p:ph type="title"/>
          </p:nvPr>
        </p:nvSpPr>
        <p:spPr>
          <a:xfrm>
            <a:off x="3250505" y="2168127"/>
            <a:ext cx="6503790" cy="1265041"/>
          </a:xfrm>
          <a:prstGeom prst="rect">
            <a:avLst/>
          </a:prstGeom>
        </p:spPr>
        <p:txBody>
          <a:bodyPr lIns="29765" tIns="29765" rIns="29765" bIns="29765" anchor="ctr"/>
          <a:lstStyle>
            <a:lvl1pPr algn="ctr" defTabSz="584200">
              <a:lnSpc>
                <a:spcPct val="100000"/>
              </a:lnSpc>
              <a:defRPr b="0" spc="0" sz="7800">
                <a:latin typeface="Helvetica Light"/>
                <a:ea typeface="Helvetica Light"/>
                <a:cs typeface="Helvetica Light"/>
                <a:sym typeface="Helvetica Light"/>
              </a:defRPr>
            </a:lvl1pPr>
          </a:lstStyle>
          <a:p>
            <a:pPr/>
            <a:r>
              <a:t>タイトルテキスト</a:t>
            </a:r>
          </a:p>
        </p:txBody>
      </p:sp>
      <p:sp>
        <p:nvSpPr>
          <p:cNvPr id="150" name="本文レベル1…"/>
          <p:cNvSpPr txBox="1"/>
          <p:nvPr>
            <p:ph type="body" sz="quarter" idx="1"/>
          </p:nvPr>
        </p:nvSpPr>
        <p:spPr>
          <a:xfrm>
            <a:off x="3250505" y="3537346"/>
            <a:ext cx="6503790" cy="3683497"/>
          </a:xfrm>
          <a:prstGeom prst="rect">
            <a:avLst/>
          </a:prstGeom>
        </p:spPr>
        <p:txBody>
          <a:bodyPr lIns="29765" tIns="29765" rIns="29765" bIns="29765" anchor="ctr"/>
          <a:lstStyle>
            <a:lvl1pPr marL="421105" indent="-421105" defTabSz="584200">
              <a:lnSpc>
                <a:spcPct val="100000"/>
              </a:lnSpc>
              <a:spcBef>
                <a:spcPts val="4200"/>
              </a:spcBef>
              <a:buSzPct val="75000"/>
              <a:defRPr sz="3600">
                <a:latin typeface="Helvetica Light"/>
                <a:ea typeface="Helvetica Light"/>
                <a:cs typeface="Helvetica Light"/>
                <a:sym typeface="Helvetica Light"/>
              </a:defRPr>
            </a:lvl1pPr>
            <a:lvl2pPr marL="865605" indent="-421105" defTabSz="584200">
              <a:lnSpc>
                <a:spcPct val="100000"/>
              </a:lnSpc>
              <a:spcBef>
                <a:spcPts val="4200"/>
              </a:spcBef>
              <a:buSzPct val="75000"/>
              <a:defRPr sz="3600">
                <a:latin typeface="Helvetica Light"/>
                <a:ea typeface="Helvetica Light"/>
                <a:cs typeface="Helvetica Light"/>
                <a:sym typeface="Helvetica Light"/>
              </a:defRPr>
            </a:lvl2pPr>
            <a:lvl3pPr marL="1310105" indent="-421105" defTabSz="584200">
              <a:lnSpc>
                <a:spcPct val="100000"/>
              </a:lnSpc>
              <a:spcBef>
                <a:spcPts val="4200"/>
              </a:spcBef>
              <a:buSzPct val="75000"/>
              <a:defRPr sz="3600">
                <a:latin typeface="Helvetica Light"/>
                <a:ea typeface="Helvetica Light"/>
                <a:cs typeface="Helvetica Light"/>
                <a:sym typeface="Helvetica Light"/>
              </a:defRPr>
            </a:lvl3pPr>
            <a:lvl4pPr marL="1754605" indent="-421105" defTabSz="584200">
              <a:lnSpc>
                <a:spcPct val="100000"/>
              </a:lnSpc>
              <a:spcBef>
                <a:spcPts val="4200"/>
              </a:spcBef>
              <a:buSzPct val="75000"/>
              <a:defRPr sz="3600">
                <a:latin typeface="Helvetica Light"/>
                <a:ea typeface="Helvetica Light"/>
                <a:cs typeface="Helvetica Light"/>
                <a:sym typeface="Helvetica Light"/>
              </a:defRPr>
            </a:lvl4pPr>
            <a:lvl5pPr marL="2199105" indent="-421105" defTabSz="584200">
              <a:lnSpc>
                <a:spcPct val="100000"/>
              </a:lnSpc>
              <a:spcBef>
                <a:spcPts val="4200"/>
              </a:spcBef>
              <a:buSzPct val="75000"/>
              <a:defRPr sz="3600">
                <a:latin typeface="Helvetica Light"/>
                <a:ea typeface="Helvetica Light"/>
                <a:cs typeface="Helvetica Light"/>
                <a:sym typeface="Helvetica Light"/>
              </a:defRPr>
            </a:lvl5pPr>
          </a:lstStyle>
          <a:p>
            <a:pPr/>
            <a:r>
              <a:t>本文レベル1</a:t>
            </a:r>
          </a:p>
          <a:p>
            <a:pPr lvl="1"/>
            <a:r>
              <a:t>本文レベル2</a:t>
            </a:r>
          </a:p>
          <a:p>
            <a:pPr lvl="2"/>
            <a:r>
              <a:t>本文レベル3</a:t>
            </a:r>
          </a:p>
          <a:p>
            <a:pPr lvl="3"/>
            <a:r>
              <a:t>本文レベル4</a:t>
            </a:r>
          </a:p>
          <a:p>
            <a:pPr lvl="4"/>
            <a:r>
              <a:t>本文レベル5</a:t>
            </a:r>
          </a:p>
        </p:txBody>
      </p:sp>
      <p:sp>
        <p:nvSpPr>
          <p:cNvPr id="151" name="スライド番号"/>
          <p:cNvSpPr txBox="1"/>
          <p:nvPr>
            <p:ph type="sldNum" sz="quarter" idx="2"/>
          </p:nvPr>
        </p:nvSpPr>
        <p:spPr>
          <a:xfrm>
            <a:off x="6349584" y="7444085"/>
            <a:ext cx="298191" cy="300832"/>
          </a:xfrm>
          <a:prstGeom prst="rect">
            <a:avLst/>
          </a:prstGeom>
        </p:spPr>
        <p:txBody>
          <a:bodyPr lIns="29765" tIns="29765" rIns="29765" bIns="29765" anchor="t"/>
          <a:lstStyle>
            <a:lvl1pPr>
              <a:defRPr sz="1600">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58" name="タイトルテキスト"/>
          <p:cNvSpPr txBox="1"/>
          <p:nvPr>
            <p:ph type="title"/>
          </p:nvPr>
        </p:nvSpPr>
        <p:spPr>
          <a:xfrm>
            <a:off x="952500" y="254000"/>
            <a:ext cx="11099800" cy="2159000"/>
          </a:xfrm>
          <a:prstGeom prst="rect">
            <a:avLst/>
          </a:prstGeom>
        </p:spPr>
        <p:txBody>
          <a:bodyPr anchor="ctr"/>
          <a:lstStyle>
            <a:lvl1pPr algn="ctr" defTabSz="584200">
              <a:lnSpc>
                <a:spcPct val="100000"/>
              </a:lnSpc>
              <a:defRPr b="0" spc="0" sz="8000">
                <a:latin typeface="Helvetica Light"/>
                <a:ea typeface="Helvetica Light"/>
                <a:cs typeface="Helvetica Light"/>
                <a:sym typeface="Helvetica Light"/>
              </a:defRPr>
            </a:lvl1pPr>
          </a:lstStyle>
          <a:p>
            <a:pPr/>
            <a:r>
              <a:t>タイトルテキスト</a:t>
            </a:r>
          </a:p>
        </p:txBody>
      </p:sp>
      <p:sp>
        <p:nvSpPr>
          <p:cNvPr id="159" name="本文レベル1…"/>
          <p:cNvSpPr txBox="1"/>
          <p:nvPr>
            <p:ph type="body" idx="1"/>
          </p:nvPr>
        </p:nvSpPr>
        <p:spPr>
          <a:xfrm>
            <a:off x="952500" y="2590800"/>
            <a:ext cx="11099800" cy="6286500"/>
          </a:xfrm>
          <a:prstGeom prst="rect">
            <a:avLst/>
          </a:prstGeom>
        </p:spPr>
        <p:txBody>
          <a:bodyPr anchor="ctr"/>
          <a:lstStyle>
            <a:lvl1pPr marL="444500" indent="-444500" defTabSz="584200">
              <a:lnSpc>
                <a:spcPct val="100000"/>
              </a:lnSpc>
              <a:spcBef>
                <a:spcPts val="4200"/>
              </a:spcBef>
              <a:buSzPct val="75000"/>
              <a:defRPr sz="3800">
                <a:latin typeface="Helvetica Light"/>
                <a:ea typeface="Helvetica Light"/>
                <a:cs typeface="Helvetica Light"/>
                <a:sym typeface="Helvetica Light"/>
              </a:defRPr>
            </a:lvl1pPr>
            <a:lvl2pPr marL="889000" indent="-444500" defTabSz="584200">
              <a:lnSpc>
                <a:spcPct val="100000"/>
              </a:lnSpc>
              <a:spcBef>
                <a:spcPts val="4200"/>
              </a:spcBef>
              <a:buSzPct val="75000"/>
              <a:defRPr sz="3800">
                <a:latin typeface="Helvetica Light"/>
                <a:ea typeface="Helvetica Light"/>
                <a:cs typeface="Helvetica Light"/>
                <a:sym typeface="Helvetica Light"/>
              </a:defRPr>
            </a:lvl2pPr>
            <a:lvl3pPr marL="1333500" indent="-444500" defTabSz="584200">
              <a:lnSpc>
                <a:spcPct val="100000"/>
              </a:lnSpc>
              <a:spcBef>
                <a:spcPts val="4200"/>
              </a:spcBef>
              <a:buSzPct val="75000"/>
              <a:defRPr sz="3800">
                <a:latin typeface="Helvetica Light"/>
                <a:ea typeface="Helvetica Light"/>
                <a:cs typeface="Helvetica Light"/>
                <a:sym typeface="Helvetica Light"/>
              </a:defRPr>
            </a:lvl3pPr>
            <a:lvl4pPr marL="1778000" indent="-444500" defTabSz="584200">
              <a:lnSpc>
                <a:spcPct val="100000"/>
              </a:lnSpc>
              <a:spcBef>
                <a:spcPts val="4200"/>
              </a:spcBef>
              <a:buSzPct val="75000"/>
              <a:defRPr sz="3800">
                <a:latin typeface="Helvetica Light"/>
                <a:ea typeface="Helvetica Light"/>
                <a:cs typeface="Helvetica Light"/>
                <a:sym typeface="Helvetica Light"/>
              </a:defRPr>
            </a:lvl4pPr>
            <a:lvl5pPr marL="2222500" indent="-444500" defTabSz="584200">
              <a:lnSpc>
                <a:spcPct val="100000"/>
              </a:lnSpc>
              <a:spcBef>
                <a:spcPts val="4200"/>
              </a:spcBef>
              <a:buSzPct val="75000"/>
              <a:defRPr sz="3800">
                <a:latin typeface="Helvetica Light"/>
                <a:ea typeface="Helvetica Light"/>
                <a:cs typeface="Helvetica Light"/>
                <a:sym typeface="Helvetica Light"/>
              </a:defRPr>
            </a:lvl5pPr>
          </a:lstStyle>
          <a:p>
            <a:pPr/>
            <a:r>
              <a:t>本文レベル1</a:t>
            </a:r>
          </a:p>
          <a:p>
            <a:pPr lvl="1"/>
            <a:r>
              <a:t>本文レベル2</a:t>
            </a:r>
          </a:p>
          <a:p>
            <a:pPr lvl="2"/>
            <a:r>
              <a:t>本文レベル3</a:t>
            </a:r>
          </a:p>
          <a:p>
            <a:pPr lvl="3"/>
            <a:r>
              <a:t>本文レベル4</a:t>
            </a:r>
          </a:p>
          <a:p>
            <a:pPr lvl="4"/>
            <a:r>
              <a:t>本文レベル5</a:t>
            </a:r>
          </a:p>
        </p:txBody>
      </p:sp>
      <p:sp>
        <p:nvSpPr>
          <p:cNvPr id="160" name="スライド番号"/>
          <p:cNvSpPr txBox="1"/>
          <p:nvPr>
            <p:ph type="sldNum" sz="quarter" idx="2"/>
          </p:nvPr>
        </p:nvSpPr>
        <p:spPr>
          <a:xfrm>
            <a:off x="6311798" y="9258300"/>
            <a:ext cx="368504" cy="381000"/>
          </a:xfrm>
          <a:prstGeom prst="rect">
            <a:avLst/>
          </a:prstGeom>
        </p:spPr>
        <p:txBody>
          <a:bodyPr anchor="t"/>
          <a:lstStyle>
            <a:lvl1pPr>
              <a:defRPr sz="1800">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67" name="タイトルテキスト"/>
          <p:cNvSpPr txBox="1"/>
          <p:nvPr>
            <p:ph type="title"/>
          </p:nvPr>
        </p:nvSpPr>
        <p:spPr>
          <a:xfrm>
            <a:off x="952500" y="254000"/>
            <a:ext cx="11099800" cy="2159000"/>
          </a:xfrm>
          <a:prstGeom prst="rect">
            <a:avLst/>
          </a:prstGeom>
        </p:spPr>
        <p:txBody>
          <a:bodyPr anchor="ctr"/>
          <a:lstStyle>
            <a:lvl1pPr algn="ctr" defTabSz="584200">
              <a:lnSpc>
                <a:spcPct val="100000"/>
              </a:lnSpc>
              <a:defRPr b="0" spc="0" sz="8000">
                <a:latin typeface="Helvetica Light"/>
                <a:ea typeface="Helvetica Light"/>
                <a:cs typeface="Helvetica Light"/>
                <a:sym typeface="Helvetica Light"/>
              </a:defRPr>
            </a:lvl1pPr>
          </a:lstStyle>
          <a:p>
            <a:pPr/>
            <a:r>
              <a:t>タイトルテキスト</a:t>
            </a:r>
          </a:p>
        </p:txBody>
      </p:sp>
      <p:sp>
        <p:nvSpPr>
          <p:cNvPr id="168" name="本文レベル1…"/>
          <p:cNvSpPr txBox="1"/>
          <p:nvPr>
            <p:ph type="body" idx="1"/>
          </p:nvPr>
        </p:nvSpPr>
        <p:spPr>
          <a:xfrm>
            <a:off x="952500" y="2590800"/>
            <a:ext cx="11099800" cy="6286500"/>
          </a:xfrm>
          <a:prstGeom prst="rect">
            <a:avLst/>
          </a:prstGeom>
        </p:spPr>
        <p:txBody>
          <a:bodyPr anchor="ctr"/>
          <a:lstStyle>
            <a:lvl1pPr marL="444500" indent="-444500" defTabSz="584200">
              <a:lnSpc>
                <a:spcPct val="100000"/>
              </a:lnSpc>
              <a:spcBef>
                <a:spcPts val="4200"/>
              </a:spcBef>
              <a:buSzPct val="75000"/>
              <a:defRPr sz="3800">
                <a:latin typeface="Helvetica Light"/>
                <a:ea typeface="Helvetica Light"/>
                <a:cs typeface="Helvetica Light"/>
                <a:sym typeface="Helvetica Light"/>
              </a:defRPr>
            </a:lvl1pPr>
            <a:lvl2pPr marL="889000" indent="-444500" defTabSz="584200">
              <a:lnSpc>
                <a:spcPct val="100000"/>
              </a:lnSpc>
              <a:spcBef>
                <a:spcPts val="4200"/>
              </a:spcBef>
              <a:buSzPct val="75000"/>
              <a:defRPr sz="3800">
                <a:latin typeface="Helvetica Light"/>
                <a:ea typeface="Helvetica Light"/>
                <a:cs typeface="Helvetica Light"/>
                <a:sym typeface="Helvetica Light"/>
              </a:defRPr>
            </a:lvl2pPr>
            <a:lvl3pPr marL="1333500" indent="-444500" defTabSz="584200">
              <a:lnSpc>
                <a:spcPct val="100000"/>
              </a:lnSpc>
              <a:spcBef>
                <a:spcPts val="4200"/>
              </a:spcBef>
              <a:buSzPct val="75000"/>
              <a:defRPr sz="3800">
                <a:latin typeface="Helvetica Light"/>
                <a:ea typeface="Helvetica Light"/>
                <a:cs typeface="Helvetica Light"/>
                <a:sym typeface="Helvetica Light"/>
              </a:defRPr>
            </a:lvl3pPr>
            <a:lvl4pPr marL="1778000" indent="-444500" defTabSz="584200">
              <a:lnSpc>
                <a:spcPct val="100000"/>
              </a:lnSpc>
              <a:spcBef>
                <a:spcPts val="4200"/>
              </a:spcBef>
              <a:buSzPct val="75000"/>
              <a:defRPr sz="3800">
                <a:latin typeface="Helvetica Light"/>
                <a:ea typeface="Helvetica Light"/>
                <a:cs typeface="Helvetica Light"/>
                <a:sym typeface="Helvetica Light"/>
              </a:defRPr>
            </a:lvl4pPr>
            <a:lvl5pPr marL="2222500" indent="-444500" defTabSz="584200">
              <a:lnSpc>
                <a:spcPct val="100000"/>
              </a:lnSpc>
              <a:spcBef>
                <a:spcPts val="4200"/>
              </a:spcBef>
              <a:buSzPct val="75000"/>
              <a:defRPr sz="3800">
                <a:latin typeface="Helvetica Light"/>
                <a:ea typeface="Helvetica Light"/>
                <a:cs typeface="Helvetica Light"/>
                <a:sym typeface="Helvetica Light"/>
              </a:defRPr>
            </a:lvl5pPr>
          </a:lstStyle>
          <a:p>
            <a:pPr/>
            <a:r>
              <a:t>本文レベル1</a:t>
            </a:r>
          </a:p>
          <a:p>
            <a:pPr lvl="1"/>
            <a:r>
              <a:t>本文レベル2</a:t>
            </a:r>
          </a:p>
          <a:p>
            <a:pPr lvl="2"/>
            <a:r>
              <a:t>本文レベル3</a:t>
            </a:r>
          </a:p>
          <a:p>
            <a:pPr lvl="3"/>
            <a:r>
              <a:t>本文レベル4</a:t>
            </a:r>
          </a:p>
          <a:p>
            <a:pPr lvl="4"/>
            <a:r>
              <a:t>本文レベル5</a:t>
            </a:r>
          </a:p>
        </p:txBody>
      </p:sp>
      <p:sp>
        <p:nvSpPr>
          <p:cNvPr id="169" name="スライド番号"/>
          <p:cNvSpPr txBox="1"/>
          <p:nvPr>
            <p:ph type="sldNum" sz="quarter" idx="2"/>
          </p:nvPr>
        </p:nvSpPr>
        <p:spPr>
          <a:xfrm>
            <a:off x="6311798" y="9258300"/>
            <a:ext cx="368504" cy="381000"/>
          </a:xfrm>
          <a:prstGeom prst="rect">
            <a:avLst/>
          </a:prstGeom>
        </p:spPr>
        <p:txBody>
          <a:bodyPr anchor="t"/>
          <a:lstStyle>
            <a:lvl1pPr>
              <a:defRPr sz="1800">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76" name="タイトルテキスト"/>
          <p:cNvSpPr txBox="1"/>
          <p:nvPr>
            <p:ph type="title"/>
          </p:nvPr>
        </p:nvSpPr>
        <p:spPr>
          <a:xfrm>
            <a:off x="1270000" y="1638300"/>
            <a:ext cx="10464800" cy="3302000"/>
          </a:xfrm>
          <a:prstGeom prst="rect">
            <a:avLst/>
          </a:prstGeom>
        </p:spPr>
        <p:txBody>
          <a:bodyPr anchor="b"/>
          <a:lstStyle>
            <a:lvl1pPr algn="ctr" defTabSz="584200">
              <a:lnSpc>
                <a:spcPct val="100000"/>
              </a:lnSpc>
              <a:defRPr b="0" spc="0" sz="8000">
                <a:latin typeface="Helvetica Light"/>
                <a:ea typeface="Helvetica Light"/>
                <a:cs typeface="Helvetica Light"/>
                <a:sym typeface="Helvetica Light"/>
              </a:defRPr>
            </a:lvl1pPr>
          </a:lstStyle>
          <a:p>
            <a:pPr/>
            <a:r>
              <a:t>タイトルテキスト</a:t>
            </a:r>
          </a:p>
        </p:txBody>
      </p:sp>
      <p:sp>
        <p:nvSpPr>
          <p:cNvPr id="177" name="本文レベル1…"/>
          <p:cNvSpPr txBox="1"/>
          <p:nvPr>
            <p:ph type="body" sz="quarter" idx="1"/>
          </p:nvPr>
        </p:nvSpPr>
        <p:spPr>
          <a:xfrm>
            <a:off x="1270000" y="5029200"/>
            <a:ext cx="10464800" cy="1130300"/>
          </a:xfrm>
          <a:prstGeom prst="rect">
            <a:avLst/>
          </a:prstGeom>
        </p:spPr>
        <p:txBody>
          <a:bodyPr/>
          <a:lstStyle>
            <a:lvl1pPr marL="0" indent="0" algn="ctr" defTabSz="584200">
              <a:lnSpc>
                <a:spcPct val="100000"/>
              </a:lnSpc>
              <a:spcBef>
                <a:spcPts val="0"/>
              </a:spcBef>
              <a:buSzTx/>
              <a:buNone/>
              <a:defRPr sz="3200">
                <a:latin typeface="Helvetica Light"/>
                <a:ea typeface="Helvetica Light"/>
                <a:cs typeface="Helvetica Light"/>
                <a:sym typeface="Helvetica Light"/>
              </a:defRPr>
            </a:lvl1pPr>
            <a:lvl2pPr marL="0" indent="228600" algn="ctr" defTabSz="584200">
              <a:lnSpc>
                <a:spcPct val="100000"/>
              </a:lnSpc>
              <a:spcBef>
                <a:spcPts val="0"/>
              </a:spcBef>
              <a:buSzTx/>
              <a:buNone/>
              <a:defRPr sz="3200">
                <a:latin typeface="Helvetica Light"/>
                <a:ea typeface="Helvetica Light"/>
                <a:cs typeface="Helvetica Light"/>
                <a:sym typeface="Helvetica Light"/>
              </a:defRPr>
            </a:lvl2pPr>
            <a:lvl3pPr marL="0" indent="457200" algn="ctr" defTabSz="584200">
              <a:lnSpc>
                <a:spcPct val="100000"/>
              </a:lnSpc>
              <a:spcBef>
                <a:spcPts val="0"/>
              </a:spcBef>
              <a:buSzTx/>
              <a:buNone/>
              <a:defRPr sz="3200">
                <a:latin typeface="Helvetica Light"/>
                <a:ea typeface="Helvetica Light"/>
                <a:cs typeface="Helvetica Light"/>
                <a:sym typeface="Helvetica Light"/>
              </a:defRPr>
            </a:lvl3pPr>
            <a:lvl4pPr marL="0" indent="685800" algn="ctr" defTabSz="584200">
              <a:lnSpc>
                <a:spcPct val="100000"/>
              </a:lnSpc>
              <a:spcBef>
                <a:spcPts val="0"/>
              </a:spcBef>
              <a:buSzTx/>
              <a:buNone/>
              <a:defRPr sz="3200">
                <a:latin typeface="Helvetica Light"/>
                <a:ea typeface="Helvetica Light"/>
                <a:cs typeface="Helvetica Light"/>
                <a:sym typeface="Helvetica Light"/>
              </a:defRPr>
            </a:lvl4pPr>
            <a:lvl5pPr marL="0" indent="914400" algn="ctr" defTabSz="584200">
              <a:lnSpc>
                <a:spcPct val="100000"/>
              </a:lnSpc>
              <a:spcBef>
                <a:spcPts val="0"/>
              </a:spcBef>
              <a:buSzTx/>
              <a:buNone/>
              <a:defRPr sz="3200">
                <a:latin typeface="Helvetica Light"/>
                <a:ea typeface="Helvetica Light"/>
                <a:cs typeface="Helvetica Light"/>
                <a:sym typeface="Helvetica Light"/>
              </a:defRPr>
            </a:lvl5pPr>
          </a:lstStyle>
          <a:p>
            <a:pPr/>
            <a:r>
              <a:t>本文レベル1</a:t>
            </a:r>
          </a:p>
          <a:p>
            <a:pPr lvl="1"/>
            <a:r>
              <a:t>本文レベル2</a:t>
            </a:r>
          </a:p>
          <a:p>
            <a:pPr lvl="2"/>
            <a:r>
              <a:t>本文レベル3</a:t>
            </a:r>
          </a:p>
          <a:p>
            <a:pPr lvl="3"/>
            <a:r>
              <a:t>本文レベル4</a:t>
            </a:r>
          </a:p>
          <a:p>
            <a:pPr lvl="4"/>
            <a:r>
              <a:t>本文レベル5</a:t>
            </a:r>
          </a:p>
        </p:txBody>
      </p:sp>
      <p:sp>
        <p:nvSpPr>
          <p:cNvPr id="178" name="スライド番号"/>
          <p:cNvSpPr txBox="1"/>
          <p:nvPr>
            <p:ph type="sldNum" sz="quarter" idx="2"/>
          </p:nvPr>
        </p:nvSpPr>
        <p:spPr>
          <a:xfrm>
            <a:off x="6311798" y="9258300"/>
            <a:ext cx="368504" cy="381000"/>
          </a:xfrm>
          <a:prstGeom prst="rect">
            <a:avLst/>
          </a:prstGeom>
        </p:spPr>
        <p:txBody>
          <a:bodyPr anchor="t"/>
          <a:lstStyle>
            <a:lvl1pPr>
              <a:defRPr sz="1800">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Green, hilly landscape"/>
          <p:cNvSpPr/>
          <p:nvPr>
            <p:ph type="pic" idx="21"/>
          </p:nvPr>
        </p:nvSpPr>
        <p:spPr>
          <a:xfrm>
            <a:off x="-1447800" y="0"/>
            <a:ext cx="15935460" cy="9753600"/>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698500" y="5181600"/>
            <a:ext cx="11607800" cy="3302000"/>
          </a:xfrm>
          <a:prstGeom prst="rect">
            <a:avLst/>
          </a:prstGeom>
        </p:spPr>
        <p:txBody>
          <a:bodyPr anchor="b"/>
          <a:lstStyle>
            <a:lvl1pPr>
              <a:defRPr spc="-164" sz="8200"/>
            </a:lvl1pPr>
          </a:lstStyle>
          <a:p>
            <a:pPr/>
            <a:r>
              <a:t>Presentation Title</a:t>
            </a:r>
          </a:p>
        </p:txBody>
      </p:sp>
      <p:sp>
        <p:nvSpPr>
          <p:cNvPr id="23" name="本文レベル1…"/>
          <p:cNvSpPr txBox="1"/>
          <p:nvPr>
            <p:ph type="body" sz="quarter" idx="1" hasCustomPrompt="1"/>
          </p:nvPr>
        </p:nvSpPr>
        <p:spPr>
          <a:xfrm>
            <a:off x="698500" y="8432800"/>
            <a:ext cx="11607800" cy="715913"/>
          </a:xfrm>
          <a:prstGeom prst="rect">
            <a:avLst/>
          </a:prstGeom>
        </p:spPr>
        <p:txBody>
          <a:bodyPr/>
          <a:lstStyle>
            <a:lvl1pPr marL="0" indent="0" defTabSz="587022">
              <a:lnSpc>
                <a:spcPct val="100000"/>
              </a:lnSpc>
              <a:spcBef>
                <a:spcPts val="0"/>
              </a:spcBef>
              <a:buSzTx/>
              <a:buNone/>
              <a:defRPr b="1" sz="3800"/>
            </a:lvl1pPr>
            <a:lvl2pPr marL="0" indent="457200" defTabSz="587022">
              <a:lnSpc>
                <a:spcPct val="100000"/>
              </a:lnSpc>
              <a:spcBef>
                <a:spcPts val="0"/>
              </a:spcBef>
              <a:buSzTx/>
              <a:buNone/>
              <a:defRPr b="1" sz="3800"/>
            </a:lvl2pPr>
            <a:lvl3pPr marL="0" indent="914400" defTabSz="587022">
              <a:lnSpc>
                <a:spcPct val="100000"/>
              </a:lnSpc>
              <a:spcBef>
                <a:spcPts val="0"/>
              </a:spcBef>
              <a:buSzTx/>
              <a:buNone/>
              <a:defRPr b="1" sz="3800"/>
            </a:lvl3pPr>
            <a:lvl4pPr marL="0" indent="1371600" defTabSz="587022">
              <a:lnSpc>
                <a:spcPct val="100000"/>
              </a:lnSpc>
              <a:spcBef>
                <a:spcPts val="0"/>
              </a:spcBef>
              <a:buSzTx/>
              <a:buNone/>
              <a:defRPr b="1" sz="3800"/>
            </a:lvl4pPr>
            <a:lvl5pPr marL="0" indent="1828800" defTabSz="587022">
              <a:lnSpc>
                <a:spcPct val="100000"/>
              </a:lnSpc>
              <a:spcBef>
                <a:spcPts val="0"/>
              </a:spcBef>
              <a:buSzTx/>
              <a:buNone/>
              <a:defRPr b="1" sz="3800"/>
            </a:lvl5pPr>
          </a:lstStyle>
          <a:p>
            <a:pPr/>
            <a:r>
              <a:t>Presentation Subtitle</a:t>
            </a:r>
          </a:p>
          <a:p>
            <a:pPr lvl="1"/>
            <a:r>
              <a:t/>
            </a:r>
          </a:p>
          <a:p>
            <a:pPr lvl="2"/>
            <a:r>
              <a:t/>
            </a:r>
          </a:p>
          <a:p>
            <a:pPr lvl="3"/>
            <a:r>
              <a:t/>
            </a:r>
          </a:p>
          <a:p>
            <a:pPr lvl="4"/>
            <a:r>
              <a:t/>
            </a:r>
          </a:p>
        </p:txBody>
      </p:sp>
      <p:sp>
        <p:nvSpPr>
          <p:cNvPr id="24" name="Author and Date"/>
          <p:cNvSpPr txBox="1"/>
          <p:nvPr>
            <p:ph type="body" sz="quarter" idx="22" hasCustomPrompt="1"/>
          </p:nvPr>
        </p:nvSpPr>
        <p:spPr>
          <a:xfrm>
            <a:off x="698500" y="571500"/>
            <a:ext cx="11607801" cy="461059"/>
          </a:xfrm>
          <a:prstGeom prst="rect">
            <a:avLst/>
          </a:prstGeom>
        </p:spPr>
        <p:txBody>
          <a:bodyPr/>
          <a:lstStyle>
            <a:lvl1pPr marL="0" indent="0" defTabSz="563541">
              <a:lnSpc>
                <a:spcPct val="100000"/>
              </a:lnSpc>
              <a:spcBef>
                <a:spcPts val="0"/>
              </a:spcBef>
              <a:buSzTx/>
              <a:buNone/>
              <a:defRPr b="1" sz="2304"/>
            </a:lvl1pPr>
          </a:lstStyle>
          <a:p>
            <a:pPr/>
            <a:r>
              <a:t>Author and Date</a:t>
            </a:r>
          </a:p>
        </p:txBody>
      </p:sp>
      <p:sp>
        <p:nvSpPr>
          <p:cNvPr id="25" name="スライド番号"/>
          <p:cNvSpPr txBox="1"/>
          <p:nvPr>
            <p:ph type="sldNum" sz="quarter" idx="2"/>
          </p:nvPr>
        </p:nvSpPr>
        <p:spPr>
          <a:xfrm>
            <a:off x="6349999" y="9220199"/>
            <a:ext cx="297893" cy="28747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Slide Title"/>
          <p:cNvSpPr txBox="1"/>
          <p:nvPr>
            <p:ph type="title" hasCustomPrompt="1"/>
          </p:nvPr>
        </p:nvSpPr>
        <p:spPr>
          <a:xfrm>
            <a:off x="698500" y="692534"/>
            <a:ext cx="5105400" cy="4387466"/>
          </a:xfrm>
          <a:prstGeom prst="rect">
            <a:avLst/>
          </a:prstGeom>
        </p:spPr>
        <p:txBody>
          <a:bodyPr anchor="b"/>
          <a:lstStyle/>
          <a:p>
            <a:pPr/>
            <a:r>
              <a:t>Slide Title</a:t>
            </a:r>
          </a:p>
        </p:txBody>
      </p:sp>
      <p:sp>
        <p:nvSpPr>
          <p:cNvPr id="33" name="本文レベル1…"/>
          <p:cNvSpPr txBox="1"/>
          <p:nvPr>
            <p:ph type="body" sz="quarter" idx="1" hasCustomPrompt="1"/>
          </p:nvPr>
        </p:nvSpPr>
        <p:spPr>
          <a:xfrm>
            <a:off x="698500" y="5003800"/>
            <a:ext cx="5105400" cy="4044566"/>
          </a:xfrm>
          <a:prstGeom prst="rect">
            <a:avLst/>
          </a:prstGeom>
        </p:spPr>
        <p:txBody>
          <a:bodyPr/>
          <a:lstStyle>
            <a:lvl1pPr marL="0" indent="0" defTabSz="587022">
              <a:lnSpc>
                <a:spcPct val="100000"/>
              </a:lnSpc>
              <a:spcBef>
                <a:spcPts val="0"/>
              </a:spcBef>
              <a:buSzTx/>
              <a:buNone/>
              <a:defRPr b="1" sz="3800"/>
            </a:lvl1pPr>
            <a:lvl2pPr marL="0" indent="457200" defTabSz="587022">
              <a:lnSpc>
                <a:spcPct val="100000"/>
              </a:lnSpc>
              <a:spcBef>
                <a:spcPts val="0"/>
              </a:spcBef>
              <a:buSzTx/>
              <a:buNone/>
              <a:defRPr b="1" sz="3800"/>
            </a:lvl2pPr>
            <a:lvl3pPr marL="0" indent="914400" defTabSz="587022">
              <a:lnSpc>
                <a:spcPct val="100000"/>
              </a:lnSpc>
              <a:spcBef>
                <a:spcPts val="0"/>
              </a:spcBef>
              <a:buSzTx/>
              <a:buNone/>
              <a:defRPr b="1" sz="3800"/>
            </a:lvl3pPr>
            <a:lvl4pPr marL="0" indent="1371600" defTabSz="587022">
              <a:lnSpc>
                <a:spcPct val="100000"/>
              </a:lnSpc>
              <a:spcBef>
                <a:spcPts val="0"/>
              </a:spcBef>
              <a:buSzTx/>
              <a:buNone/>
              <a:defRPr b="1" sz="3800"/>
            </a:lvl4pPr>
            <a:lvl5pPr marL="0" indent="1828800" defTabSz="587022">
              <a:lnSpc>
                <a:spcPct val="100000"/>
              </a:lnSpc>
              <a:spcBef>
                <a:spcPts val="0"/>
              </a:spcBef>
              <a:buSzTx/>
              <a:buNone/>
              <a:defRPr b="1" sz="3800"/>
            </a:lvl5pPr>
          </a:lstStyle>
          <a:p>
            <a:pPr/>
            <a:r>
              <a:t>Slide Subtitle</a:t>
            </a:r>
          </a:p>
          <a:p>
            <a:pPr lvl="1"/>
            <a:r>
              <a:t/>
            </a:r>
          </a:p>
          <a:p>
            <a:pPr lvl="2"/>
            <a:r>
              <a:t/>
            </a:r>
          </a:p>
          <a:p>
            <a:pPr lvl="3"/>
            <a:r>
              <a:t/>
            </a:r>
          </a:p>
          <a:p>
            <a:pPr lvl="4"/>
            <a:r>
              <a:t/>
            </a:r>
          </a:p>
        </p:txBody>
      </p:sp>
      <p:sp>
        <p:nvSpPr>
          <p:cNvPr id="34" name="Moss-covered rocks"/>
          <p:cNvSpPr/>
          <p:nvPr>
            <p:ph type="pic" idx="21"/>
          </p:nvPr>
        </p:nvSpPr>
        <p:spPr>
          <a:xfrm>
            <a:off x="5245100" y="673100"/>
            <a:ext cx="8382202" cy="8388543"/>
          </a:xfrm>
          <a:prstGeom prst="rect">
            <a:avLst/>
          </a:prstGeom>
        </p:spPr>
        <p:txBody>
          <a:bodyPr lIns="91439" tIns="45719" rIns="91439" bIns="45719">
            <a:noAutofit/>
          </a:bodyPr>
          <a:lstStyle/>
          <a:p>
            <a:pPr/>
          </a:p>
        </p:txBody>
      </p:sp>
      <p:sp>
        <p:nvSpPr>
          <p:cNvPr id="35"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b="1" sz="3800"/>
            </a:lvl1pPr>
          </a:lstStyle>
          <a:p>
            <a:pPr/>
            <a:r>
              <a:t>Slide Subtitle</a:t>
            </a:r>
          </a:p>
        </p:txBody>
      </p:sp>
      <p:sp>
        <p:nvSpPr>
          <p:cNvPr id="44" name="本文レベル1…"/>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本文レベル1…"/>
          <p:cNvSpPr txBox="1"/>
          <p:nvPr>
            <p:ph type="body" idx="1" hasCustomPrompt="1"/>
          </p:nvPr>
        </p:nvSpPr>
        <p:spPr>
          <a:xfrm>
            <a:off x="698500" y="2959100"/>
            <a:ext cx="11607800" cy="6096000"/>
          </a:xfrm>
          <a:prstGeom prst="rect">
            <a:avLst/>
          </a:prstGeom>
        </p:spPr>
        <p:txBody>
          <a:bodyPr numCol="2" spcCol="589358"/>
          <a:lstStyle/>
          <a:p>
            <a:pPr/>
            <a:r>
              <a:t>Slide bullet text</a:t>
            </a:r>
          </a:p>
          <a:p>
            <a:pPr lvl="1"/>
            <a:r>
              <a:t/>
            </a:r>
          </a:p>
          <a:p>
            <a:pPr lvl="2"/>
            <a:r>
              <a:t/>
            </a:r>
          </a:p>
          <a:p>
            <a:pPr lvl="3"/>
            <a:r>
              <a:t/>
            </a:r>
          </a:p>
          <a:p>
            <a:pPr lvl="4"/>
            <a:r>
              <a:t/>
            </a:r>
          </a:p>
        </p:txBody>
      </p:sp>
      <p:sp>
        <p:nvSpPr>
          <p:cNvPr id="53"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Title"/>
          <p:cNvSpPr txBox="1"/>
          <p:nvPr>
            <p:ph type="title" hasCustomPrompt="1"/>
          </p:nvPr>
        </p:nvSpPr>
        <p:spPr>
          <a:xfrm>
            <a:off x="698500" y="444500"/>
            <a:ext cx="5105400" cy="1016000"/>
          </a:xfrm>
          <a:prstGeom prst="rect">
            <a:avLst/>
          </a:prstGeom>
        </p:spPr>
        <p:txBody>
          <a:bodyPr/>
          <a:lstStyle/>
          <a:p>
            <a:pPr/>
            <a:r>
              <a:t>Slide Title</a:t>
            </a:r>
          </a:p>
        </p:txBody>
      </p:sp>
      <p:sp>
        <p:nvSpPr>
          <p:cNvPr id="61" name="Slide Subtitle"/>
          <p:cNvSpPr txBox="1"/>
          <p:nvPr>
            <p:ph type="body" sz="quarter" idx="21" hasCustomPrompt="1"/>
          </p:nvPr>
        </p:nvSpPr>
        <p:spPr>
          <a:xfrm>
            <a:off x="698500" y="1412977"/>
            <a:ext cx="5105400" cy="671803"/>
          </a:xfrm>
          <a:prstGeom prst="rect">
            <a:avLst/>
          </a:prstGeom>
        </p:spPr>
        <p:txBody>
          <a:bodyPr/>
          <a:lstStyle>
            <a:lvl1pPr marL="0" indent="0" defTabSz="587022">
              <a:lnSpc>
                <a:spcPct val="100000"/>
              </a:lnSpc>
              <a:spcBef>
                <a:spcPts val="0"/>
              </a:spcBef>
              <a:buSzTx/>
              <a:buNone/>
              <a:defRPr b="1" sz="3800"/>
            </a:lvl1pPr>
          </a:lstStyle>
          <a:p>
            <a:pPr/>
            <a:r>
              <a:t>Slide Subtitle</a:t>
            </a:r>
          </a:p>
        </p:txBody>
      </p:sp>
      <p:sp>
        <p:nvSpPr>
          <p:cNvPr id="62" name="本文レベル1…"/>
          <p:cNvSpPr txBox="1"/>
          <p:nvPr>
            <p:ph type="body" sz="half" idx="1" hasCustomPrompt="1"/>
          </p:nvPr>
        </p:nvSpPr>
        <p:spPr>
          <a:xfrm>
            <a:off x="698500" y="3479800"/>
            <a:ext cx="5105400" cy="5588000"/>
          </a:xfrm>
          <a:prstGeom prst="rect">
            <a:avLst/>
          </a:prstGeom>
        </p:spPr>
        <p:txBody>
          <a:bodyPr/>
          <a:lstStyle/>
          <a:p>
            <a:pPr/>
            <a:r>
              <a:t>Slide bullet text</a:t>
            </a:r>
          </a:p>
          <a:p>
            <a:pPr lvl="1"/>
            <a:r>
              <a:t/>
            </a:r>
          </a:p>
          <a:p>
            <a:pPr lvl="2"/>
            <a:r>
              <a:t/>
            </a:r>
          </a:p>
          <a:p>
            <a:pPr lvl="3"/>
            <a:r>
              <a:t/>
            </a:r>
          </a:p>
          <a:p>
            <a:pPr lvl="4"/>
            <a:r>
              <a:t/>
            </a:r>
          </a:p>
        </p:txBody>
      </p:sp>
      <p:sp>
        <p:nvSpPr>
          <p:cNvPr id="63" name="Large rock formation under dark clouds with a dirt road in the foreground"/>
          <p:cNvSpPr/>
          <p:nvPr>
            <p:ph type="pic" idx="22"/>
          </p:nvPr>
        </p:nvSpPr>
        <p:spPr>
          <a:xfrm>
            <a:off x="825500" y="647700"/>
            <a:ext cx="16967200" cy="8429806"/>
          </a:xfrm>
          <a:prstGeom prst="rect">
            <a:avLst/>
          </a:prstGeom>
        </p:spPr>
        <p:txBody>
          <a:bodyPr lIns="91439" tIns="45719" rIns="91439" bIns="45719">
            <a:noAutofit/>
          </a:bodyPr>
          <a:lstStyle/>
          <a:p>
            <a:pPr/>
          </a:p>
        </p:txBody>
      </p:sp>
      <p:sp>
        <p:nvSpPr>
          <p:cNvPr id="64"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698500" y="3225800"/>
            <a:ext cx="11607800" cy="3302000"/>
          </a:xfrm>
          <a:prstGeom prst="rect">
            <a:avLst/>
          </a:prstGeom>
        </p:spPr>
        <p:txBody>
          <a:bodyPr anchor="ctr"/>
          <a:lstStyle>
            <a:lvl1pPr>
              <a:defRPr b="0" spc="-164" sz="8200">
                <a:latin typeface="Helvetica Neue Medium"/>
                <a:ea typeface="Helvetica Neue Medium"/>
                <a:cs typeface="Helvetica Neue Medium"/>
                <a:sym typeface="Helvetica Neue Medium"/>
              </a:defRPr>
            </a:lvl1pPr>
          </a:lstStyle>
          <a:p>
            <a:pPr/>
            <a:r>
              <a:t>Section Title</a:t>
            </a:r>
          </a:p>
        </p:txBody>
      </p:sp>
      <p:sp>
        <p:nvSpPr>
          <p:cNvPr id="72"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prstGeom prst="rect">
            <a:avLst/>
          </a:prstGeom>
        </p:spPr>
        <p:txBody>
          <a:bodyPr/>
          <a:lstStyle/>
          <a:p>
            <a:pPr/>
            <a:r>
              <a:t>Slide Title</a:t>
            </a:r>
          </a:p>
        </p:txBody>
      </p:sp>
      <p:sp>
        <p:nvSpPr>
          <p:cNvPr id="80" name="Slide Subtitle"/>
          <p:cNvSpPr txBox="1"/>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b="1" sz="3800"/>
            </a:lvl1pPr>
          </a:lstStyle>
          <a:p>
            <a:pPr/>
            <a:r>
              <a:t>Slide Subtitle</a:t>
            </a:r>
          </a:p>
        </p:txBody>
      </p:sp>
      <p:sp>
        <p:nvSpPr>
          <p:cNvPr id="81"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698500" y="444500"/>
            <a:ext cx="11607800" cy="1016000"/>
          </a:xfrm>
          <a:prstGeom prst="rect">
            <a:avLst/>
          </a:prstGeom>
        </p:spPr>
        <p:txBody>
          <a:bodyPr/>
          <a:lstStyle/>
          <a:p>
            <a:pPr/>
            <a:r>
              <a:t>Agenda Title</a:t>
            </a:r>
          </a:p>
        </p:txBody>
      </p:sp>
      <p:sp>
        <p:nvSpPr>
          <p:cNvPr id="89" name="Agenda Subtitle"/>
          <p:cNvSpPr txBox="1"/>
          <p:nvPr>
            <p:ph type="body" sz="quarter" idx="21" hasCustomPrompt="1"/>
          </p:nvPr>
        </p:nvSpPr>
        <p:spPr>
          <a:xfrm>
            <a:off x="698500" y="1409700"/>
            <a:ext cx="11607801" cy="671802"/>
          </a:xfrm>
          <a:prstGeom prst="rect">
            <a:avLst/>
          </a:prstGeom>
        </p:spPr>
        <p:txBody>
          <a:bodyPr/>
          <a:lstStyle>
            <a:lvl1pPr marL="0" indent="0" defTabSz="587022">
              <a:lnSpc>
                <a:spcPct val="100000"/>
              </a:lnSpc>
              <a:spcBef>
                <a:spcPts val="0"/>
              </a:spcBef>
              <a:buSzTx/>
              <a:buNone/>
              <a:defRPr b="1" sz="3800"/>
            </a:lvl1pPr>
          </a:lstStyle>
          <a:p>
            <a:pPr/>
            <a:r>
              <a:t>Agenda Subtitle</a:t>
            </a:r>
          </a:p>
        </p:txBody>
      </p:sp>
      <p:sp>
        <p:nvSpPr>
          <p:cNvPr id="90" name="本文レベル1…"/>
          <p:cNvSpPr txBox="1"/>
          <p:nvPr>
            <p:ph type="body" idx="1" hasCustomPrompt="1"/>
          </p:nvPr>
        </p:nvSpPr>
        <p:spPr>
          <a:xfrm>
            <a:off x="698500" y="2959100"/>
            <a:ext cx="11607800" cy="6096000"/>
          </a:xfrm>
          <a:prstGeom prst="rect">
            <a:avLst/>
          </a:prstGeom>
        </p:spPr>
        <p:txBody>
          <a:bodyPr/>
          <a:lstStyle>
            <a:lvl1pPr marL="0" indent="0">
              <a:spcBef>
                <a:spcPts val="1300"/>
              </a:spcBef>
              <a:buSzTx/>
              <a:buNone/>
              <a:defRPr spc="-38" sz="3800"/>
            </a:lvl1pPr>
            <a:lvl2pPr marL="0" indent="457200">
              <a:spcBef>
                <a:spcPts val="1300"/>
              </a:spcBef>
              <a:buSzTx/>
              <a:buNone/>
              <a:defRPr spc="-38" sz="3800"/>
            </a:lvl2pPr>
            <a:lvl3pPr marL="0" indent="914400">
              <a:spcBef>
                <a:spcPts val="1300"/>
              </a:spcBef>
              <a:buSzTx/>
              <a:buNone/>
              <a:defRPr spc="-38" sz="3800"/>
            </a:lvl3pPr>
            <a:lvl4pPr marL="0" indent="1371600">
              <a:spcBef>
                <a:spcPts val="1300"/>
              </a:spcBef>
              <a:buSzTx/>
              <a:buNone/>
              <a:defRPr spc="-38" sz="3800"/>
            </a:lvl4pPr>
            <a:lvl5pPr marL="0" indent="1828800">
              <a:spcBef>
                <a:spcPts val="1300"/>
              </a:spcBef>
              <a:buSzTx/>
              <a:buNone/>
              <a:defRPr spc="-38" sz="3800"/>
            </a:lvl5pPr>
          </a:lstStyle>
          <a:p>
            <a:pPr/>
            <a:r>
              <a:t>Agenda Topics</a:t>
            </a:r>
          </a:p>
          <a:p>
            <a:pPr lvl="1"/>
            <a:r>
              <a:t/>
            </a:r>
          </a:p>
          <a:p>
            <a:pPr lvl="2"/>
            <a:r>
              <a:t/>
            </a:r>
          </a:p>
          <a:p>
            <a:pPr lvl="3"/>
            <a:r>
              <a:t/>
            </a:r>
          </a:p>
          <a:p>
            <a:pPr lvl="4"/>
            <a:r>
              <a:t/>
            </a:r>
          </a:p>
        </p:txBody>
      </p:sp>
      <p:sp>
        <p:nvSpPr>
          <p:cNvPr id="91"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698500" y="440266"/>
            <a:ext cx="11607800"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本文レベル1…"/>
          <p:cNvSpPr txBox="1"/>
          <p:nvPr>
            <p:ph type="body" idx="1" hasCustomPrompt="1"/>
          </p:nvPr>
        </p:nvSpPr>
        <p:spPr>
          <a:xfrm>
            <a:off x="698500" y="2956892"/>
            <a:ext cx="11607800" cy="609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スライド番号"/>
          <p:cNvSpPr txBox="1"/>
          <p:nvPr>
            <p:ph type="sldNum" sz="quarter" idx="2"/>
          </p:nvPr>
        </p:nvSpPr>
        <p:spPr>
          <a:xfrm>
            <a:off x="6350067" y="9220199"/>
            <a:ext cx="297892" cy="287479"/>
          </a:xfrm>
          <a:prstGeom prst="rect">
            <a:avLst/>
          </a:prstGeom>
          <a:ln w="12700">
            <a:miter lim="400000"/>
          </a:ln>
        </p:spPr>
        <p:txBody>
          <a:bodyPr wrap="none" lIns="50800" tIns="50800" rIns="50800" bIns="50800" anchor="b">
            <a:spAutoFit/>
          </a:bodyPr>
          <a:lstStyle>
            <a:lvl1pPr defTabSz="584200">
              <a:defRPr sz="13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transition xmlns:p14="http://schemas.microsoft.com/office/powerpoint/2010/main" spd="med" advClick="1"/>
  <p:txStyles>
    <p:titleStyle>
      <a:lvl1pPr marL="0" marR="0" indent="0" algn="l" defTabSz="1733930" rtl="0" latinLnBrk="0">
        <a:lnSpc>
          <a:spcPct val="80000"/>
        </a:lnSpc>
        <a:spcBef>
          <a:spcPts val="0"/>
        </a:spcBef>
        <a:spcAft>
          <a:spcPts val="0"/>
        </a:spcAft>
        <a:buClrTx/>
        <a:buSzTx/>
        <a:buFontTx/>
        <a:buNone/>
        <a:tabLst/>
        <a:defRPr b="1" baseline="0" cap="none" i="0" spc="-119" strike="noStrike" sz="6000" u="none">
          <a:solidFill>
            <a:srgbClr val="FFFFFF"/>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b="1" baseline="0" cap="none" i="0" spc="-119" strike="noStrike" sz="6000" u="none">
          <a:solidFill>
            <a:srgbClr val="FFFFFF"/>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b="1" baseline="0" cap="none" i="0" spc="-119" strike="noStrike" sz="6000" u="none">
          <a:solidFill>
            <a:srgbClr val="FFFFFF"/>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b="1" baseline="0" cap="none" i="0" spc="-119" strike="noStrike" sz="6000" u="none">
          <a:solidFill>
            <a:srgbClr val="FFFFFF"/>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b="1" baseline="0" cap="none" i="0" spc="-119" strike="noStrike" sz="6000" u="none">
          <a:solidFill>
            <a:srgbClr val="FFFFFF"/>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b="1" baseline="0" cap="none" i="0" spc="-119" strike="noStrike" sz="6000" u="none">
          <a:solidFill>
            <a:srgbClr val="FFFFFF"/>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b="1" baseline="0" cap="none" i="0" spc="-119" strike="noStrike" sz="6000" u="none">
          <a:solidFill>
            <a:srgbClr val="FFFFFF"/>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b="1" baseline="0" cap="none" i="0" spc="-119" strike="noStrike" sz="6000" u="none">
          <a:solidFill>
            <a:srgbClr val="FFFFFF"/>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b="1" baseline="0" cap="none" i="0" spc="-119" strike="noStrike" sz="6000" u="none">
          <a:solidFill>
            <a:srgbClr val="FFFFFF"/>
          </a:solidFill>
          <a:uFillTx/>
          <a:latin typeface="+mn-lt"/>
          <a:ea typeface="+mn-ea"/>
          <a:cs typeface="+mn-cs"/>
          <a:sym typeface="Helvetica Neue"/>
        </a:defRPr>
      </a:lvl9pPr>
    </p:titleStyle>
    <p:bodyStyle>
      <a:lvl1pPr marL="381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FFFFFF"/>
          </a:solidFill>
          <a:uFillTx/>
          <a:latin typeface="+mn-lt"/>
          <a:ea typeface="+mn-ea"/>
          <a:cs typeface="+mn-cs"/>
          <a:sym typeface="Helvetica Neue"/>
        </a:defRPr>
      </a:lvl1pPr>
      <a:lvl2pPr marL="762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FFFFFF"/>
          </a:solidFill>
          <a:uFillTx/>
          <a:latin typeface="+mn-lt"/>
          <a:ea typeface="+mn-ea"/>
          <a:cs typeface="+mn-cs"/>
          <a:sym typeface="Helvetica Neue"/>
        </a:defRPr>
      </a:lvl2pPr>
      <a:lvl3pPr marL="1143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FFFFFF"/>
          </a:solidFill>
          <a:uFillTx/>
          <a:latin typeface="+mn-lt"/>
          <a:ea typeface="+mn-ea"/>
          <a:cs typeface="+mn-cs"/>
          <a:sym typeface="Helvetica Neue"/>
        </a:defRPr>
      </a:lvl3pPr>
      <a:lvl4pPr marL="1524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FFFFFF"/>
          </a:solidFill>
          <a:uFillTx/>
          <a:latin typeface="+mn-lt"/>
          <a:ea typeface="+mn-ea"/>
          <a:cs typeface="+mn-cs"/>
          <a:sym typeface="Helvetica Neue"/>
        </a:defRPr>
      </a:lvl4pPr>
      <a:lvl5pPr marL="1905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FFFFFF"/>
          </a:solidFill>
          <a:uFillTx/>
          <a:latin typeface="+mn-lt"/>
          <a:ea typeface="+mn-ea"/>
          <a:cs typeface="+mn-cs"/>
          <a:sym typeface="Helvetica Neue"/>
        </a:defRPr>
      </a:lvl5pPr>
      <a:lvl6pPr marL="2286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FFFFFF"/>
          </a:solidFill>
          <a:uFillTx/>
          <a:latin typeface="+mn-lt"/>
          <a:ea typeface="+mn-ea"/>
          <a:cs typeface="+mn-cs"/>
          <a:sym typeface="Helvetica Neue"/>
        </a:defRPr>
      </a:lvl6pPr>
      <a:lvl7pPr marL="2667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FFFFFF"/>
          </a:solidFill>
          <a:uFillTx/>
          <a:latin typeface="+mn-lt"/>
          <a:ea typeface="+mn-ea"/>
          <a:cs typeface="+mn-cs"/>
          <a:sym typeface="Helvetica Neue"/>
        </a:defRPr>
      </a:lvl7pPr>
      <a:lvl8pPr marL="3048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FFFFFF"/>
          </a:solidFill>
          <a:uFillTx/>
          <a:latin typeface="+mn-lt"/>
          <a:ea typeface="+mn-ea"/>
          <a:cs typeface="+mn-cs"/>
          <a:sym typeface="Helvetica Neue"/>
        </a:defRPr>
      </a:lvl8pPr>
      <a:lvl9pPr marL="3429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tif"/><Relationship Id="rId3" Type="http://schemas.openxmlformats.org/officeDocument/2006/relationships/image" Target="../media/image10.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tif"/><Relationship Id="rId3" Type="http://schemas.openxmlformats.org/officeDocument/2006/relationships/image" Target="../media/image12.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media/media1.mpg"/><Relationship Id="rId3" Type="http://schemas.microsoft.com/office/2007/relationships/media" Target="../media/media1.mpg"/><Relationship Id="rId4" Type="http://schemas.openxmlformats.org/officeDocument/2006/relationships/image" Target="../media/image4.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video" Target="../media/media2.mpg"/><Relationship Id="rId3" Type="http://schemas.microsoft.com/office/2007/relationships/media" Target="../media/media2.mpg"/><Relationship Id="rId4" Type="http://schemas.openxmlformats.org/officeDocument/2006/relationships/image" Target="../media/image6.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7.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5.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 name="イメージ" descr="イメージ"/>
          <p:cNvPicPr>
            <a:picLocks noChangeAspect="1"/>
          </p:cNvPicPr>
          <p:nvPr/>
        </p:nvPicPr>
        <p:blipFill>
          <a:blip r:embed="rId2">
            <a:extLst/>
          </a:blip>
          <a:stretch>
            <a:fillRect/>
          </a:stretch>
        </p:blipFill>
        <p:spPr>
          <a:xfrm>
            <a:off x="-33012" y="-1021737"/>
            <a:ext cx="13070824" cy="12188785"/>
          </a:xfrm>
          <a:prstGeom prst="rect">
            <a:avLst/>
          </a:prstGeom>
          <a:ln w="12700">
            <a:miter lim="400000"/>
          </a:ln>
        </p:spPr>
      </p:pic>
      <p:sp>
        <p:nvSpPr>
          <p:cNvPr id="188" name="John Hernlund"/>
          <p:cNvSpPr txBox="1"/>
          <p:nvPr>
            <p:ph type="body" idx="21"/>
          </p:nvPr>
        </p:nvSpPr>
        <p:spPr>
          <a:xfrm>
            <a:off x="698499" y="5426417"/>
            <a:ext cx="11607802" cy="814365"/>
          </a:xfrm>
          <a:prstGeom prst="rect">
            <a:avLst/>
          </a:prstGeom>
          <a:effectLst>
            <a:outerShdw sx="100000" sy="100000" kx="0" ky="0" algn="b" rotWithShape="0" blurRad="1270000" dist="0" dir="5400000">
              <a:srgbClr val="000000"/>
            </a:outerShdw>
          </a:effectLst>
          <a:extLst>
            <a:ext uri="{C572A759-6A51-4108-AA02-DFA0A04FC94B}">
              <ma14:wrappingTextBoxFlag xmlns:ma14="http://schemas.microsoft.com/office/mac/drawingml/2011/main" val="1"/>
            </a:ext>
          </a:extLst>
        </p:spPr>
        <p:txBody>
          <a:bodyPr/>
          <a:lstStyle>
            <a:lvl1pPr defTabSz="587022">
              <a:defRPr sz="4300"/>
            </a:lvl1pPr>
          </a:lstStyle>
          <a:p>
            <a:pPr/>
            <a:r>
              <a:t>John Hernlund</a:t>
            </a:r>
          </a:p>
        </p:txBody>
      </p:sp>
      <p:sp>
        <p:nvSpPr>
          <p:cNvPr id="189" name="Planetary Metabolism"/>
          <p:cNvSpPr txBox="1"/>
          <p:nvPr>
            <p:ph type="ctrTitle"/>
          </p:nvPr>
        </p:nvSpPr>
        <p:spPr>
          <a:xfrm>
            <a:off x="697871" y="1713110"/>
            <a:ext cx="11609058" cy="3302001"/>
          </a:xfrm>
          <a:prstGeom prst="rect">
            <a:avLst/>
          </a:prstGeom>
          <a:effectLst>
            <a:outerShdw sx="100000" sy="100000" kx="0" ky="0" algn="b" rotWithShape="0" blurRad="825500" dist="0" dir="5400000">
              <a:srgbClr val="000000">
                <a:alpha val="92102"/>
              </a:srgbClr>
            </a:outerShdw>
          </a:effectLst>
        </p:spPr>
        <p:txBody>
          <a:bodyPr/>
          <a:lstStyle/>
          <a:p>
            <a:pPr/>
            <a:r>
              <a:t>Planetary Metabolism</a:t>
            </a:r>
          </a:p>
        </p:txBody>
      </p:sp>
      <p:sp>
        <p:nvSpPr>
          <p:cNvPr id="190" name="Science of a Living Planet"/>
          <p:cNvSpPr txBox="1"/>
          <p:nvPr>
            <p:ph type="subTitle" sz="quarter" idx="1"/>
          </p:nvPr>
        </p:nvSpPr>
        <p:spPr>
          <a:xfrm>
            <a:off x="698500" y="4862314"/>
            <a:ext cx="11607800" cy="1441898"/>
          </a:xfrm>
          <a:prstGeom prst="rect">
            <a:avLst/>
          </a:prstGeom>
          <a:effectLst>
            <a:outerShdw sx="100000" sy="100000" kx="0" ky="0" algn="b" rotWithShape="0" blurRad="825500" dist="0" dir="5400000">
              <a:srgbClr val="000000">
                <a:alpha val="92102"/>
              </a:srgbClr>
            </a:outerShdw>
          </a:effectLst>
        </p:spPr>
        <p:txBody>
          <a:bodyPr/>
          <a:lstStyle/>
          <a:p>
            <a:pPr/>
            <a:r>
              <a:t>Science of a Living Planet</a:t>
            </a:r>
          </a:p>
        </p:txBody>
      </p:sp>
      <p:pic>
        <p:nvPicPr>
          <p:cNvPr id="191" name="VI_DATA_ELSI-07_Black.png" descr="VI_DATA_ELSI-07_Black.png"/>
          <p:cNvPicPr>
            <a:picLocks noChangeAspect="1"/>
          </p:cNvPicPr>
          <p:nvPr/>
        </p:nvPicPr>
        <p:blipFill>
          <a:blip r:embed="rId3">
            <a:extLst/>
          </a:blip>
          <a:stretch>
            <a:fillRect/>
          </a:stretch>
        </p:blipFill>
        <p:spPr>
          <a:xfrm>
            <a:off x="8387132" y="-69068"/>
            <a:ext cx="4562801" cy="942569"/>
          </a:xfrm>
          <a:prstGeom prst="rect">
            <a:avLst/>
          </a:prstGeom>
          <a:ln w="12700">
            <a:miter lim="400000"/>
          </a:ln>
        </p:spPr>
      </p:pic>
      <p:pic>
        <p:nvPicPr>
          <p:cNvPr id="192" name="Tokyo_Tech_Logo_800.png" descr="Tokyo_Tech_Logo_800.png"/>
          <p:cNvPicPr>
            <a:picLocks noChangeAspect="1"/>
          </p:cNvPicPr>
          <p:nvPr/>
        </p:nvPicPr>
        <p:blipFill>
          <a:blip r:embed="rId4">
            <a:extLst/>
          </a:blip>
          <a:stretch>
            <a:fillRect/>
          </a:stretch>
        </p:blipFill>
        <p:spPr>
          <a:xfrm>
            <a:off x="12311962" y="840901"/>
            <a:ext cx="642749" cy="814365"/>
          </a:xfrm>
          <a:prstGeom prst="rect">
            <a:avLst/>
          </a:prstGeom>
          <a:ln w="12700">
            <a:miter lim="400000"/>
          </a:ln>
        </p:spPr>
      </p:pic>
      <p:sp>
        <p:nvSpPr>
          <p:cNvPr id="193" name="Tokyo Institute…"/>
          <p:cNvSpPr txBox="1"/>
          <p:nvPr/>
        </p:nvSpPr>
        <p:spPr>
          <a:xfrm>
            <a:off x="10049321" y="841683"/>
            <a:ext cx="2126299"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defRPr i="1" sz="2500">
                <a:latin typeface="Helvetica"/>
                <a:ea typeface="Helvetica"/>
                <a:cs typeface="Helvetica"/>
                <a:sym typeface="Helvetica"/>
              </a:defRPr>
            </a:pPr>
            <a:r>
              <a:t>Tokyo Institute</a:t>
            </a:r>
          </a:p>
          <a:p>
            <a:pPr defTabSz="584200">
              <a:defRPr i="1" sz="2500">
                <a:latin typeface="Helvetica"/>
                <a:ea typeface="Helvetica"/>
                <a:cs typeface="Helvetica"/>
                <a:sym typeface="Helvetica"/>
              </a:defRPr>
            </a:pPr>
            <a:r>
              <a:t>of Technology</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Life is an open system"/>
          <p:cNvSpPr txBox="1"/>
          <p:nvPr>
            <p:ph type="title"/>
          </p:nvPr>
        </p:nvSpPr>
        <p:spPr>
          <a:xfrm>
            <a:off x="705031" y="-261289"/>
            <a:ext cx="11594738" cy="1437284"/>
          </a:xfrm>
          <a:prstGeom prst="rect">
            <a:avLst/>
          </a:prstGeom>
        </p:spPr>
        <p:txBody>
          <a:bodyPr/>
          <a:lstStyle>
            <a:lvl1pPr>
              <a:defRPr b="1" sz="5600">
                <a:latin typeface="Helvetica"/>
                <a:ea typeface="Helvetica"/>
                <a:cs typeface="Helvetica"/>
                <a:sym typeface="Helvetica"/>
              </a:defRPr>
            </a:lvl1pPr>
          </a:lstStyle>
          <a:p>
            <a:pPr/>
            <a:r>
              <a:t>Life is an open system</a:t>
            </a:r>
          </a:p>
        </p:txBody>
      </p:sp>
      <p:pic>
        <p:nvPicPr>
          <p:cNvPr id="233" name="イメージ" descr="イメージ"/>
          <p:cNvPicPr>
            <a:picLocks noChangeAspect="1"/>
          </p:cNvPicPr>
          <p:nvPr/>
        </p:nvPicPr>
        <p:blipFill>
          <a:blip r:embed="rId2">
            <a:extLst/>
          </a:blip>
          <a:stretch>
            <a:fillRect/>
          </a:stretch>
        </p:blipFill>
        <p:spPr>
          <a:xfrm>
            <a:off x="4142308" y="1162050"/>
            <a:ext cx="4305301" cy="6718300"/>
          </a:xfrm>
          <a:prstGeom prst="rect">
            <a:avLst/>
          </a:prstGeom>
          <a:ln w="12700">
            <a:miter lim="400000"/>
          </a:ln>
        </p:spPr>
      </p:pic>
      <p:sp>
        <p:nvSpPr>
          <p:cNvPr id="234" name="Food"/>
          <p:cNvSpPr txBox="1"/>
          <p:nvPr/>
        </p:nvSpPr>
        <p:spPr>
          <a:xfrm>
            <a:off x="1640128" y="1200150"/>
            <a:ext cx="115626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sz="3600">
                <a:latin typeface="Helvetica Light"/>
                <a:ea typeface="Helvetica Light"/>
                <a:cs typeface="Helvetica Light"/>
                <a:sym typeface="Helvetica Light"/>
              </a:defRPr>
            </a:lvl1pPr>
          </a:lstStyle>
          <a:p>
            <a:pPr/>
            <a:r>
              <a:t>Food</a:t>
            </a:r>
          </a:p>
        </p:txBody>
      </p:sp>
      <p:sp>
        <p:nvSpPr>
          <p:cNvPr id="235" name="Drink"/>
          <p:cNvSpPr txBox="1"/>
          <p:nvPr/>
        </p:nvSpPr>
        <p:spPr>
          <a:xfrm>
            <a:off x="1627784" y="2085425"/>
            <a:ext cx="118094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sz="3600">
                <a:latin typeface="Helvetica Light"/>
                <a:ea typeface="Helvetica Light"/>
                <a:cs typeface="Helvetica Light"/>
                <a:sym typeface="Helvetica Light"/>
              </a:defRPr>
            </a:lvl1pPr>
          </a:lstStyle>
          <a:p>
            <a:pPr/>
            <a:r>
              <a:t>Drink</a:t>
            </a:r>
          </a:p>
        </p:txBody>
      </p:sp>
      <p:sp>
        <p:nvSpPr>
          <p:cNvPr id="236" name="Inhalation"/>
          <p:cNvSpPr txBox="1"/>
          <p:nvPr/>
        </p:nvSpPr>
        <p:spPr>
          <a:xfrm>
            <a:off x="801598" y="3046900"/>
            <a:ext cx="209672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sz="3600">
                <a:latin typeface="Helvetica Light"/>
                <a:ea typeface="Helvetica Light"/>
                <a:cs typeface="Helvetica Light"/>
                <a:sym typeface="Helvetica Light"/>
              </a:defRPr>
            </a:lvl1pPr>
          </a:lstStyle>
          <a:p>
            <a:pPr/>
            <a:r>
              <a:t>Inhalation</a:t>
            </a:r>
          </a:p>
        </p:txBody>
      </p:sp>
      <p:sp>
        <p:nvSpPr>
          <p:cNvPr id="237" name="線"/>
          <p:cNvSpPr/>
          <p:nvPr/>
        </p:nvSpPr>
        <p:spPr>
          <a:xfrm>
            <a:off x="2954610" y="1567209"/>
            <a:ext cx="2943275" cy="706439"/>
          </a:xfrm>
          <a:prstGeom prst="line">
            <a:avLst/>
          </a:prstGeom>
          <a:ln w="25400">
            <a:solidFill>
              <a:srgbClr val="FFFFFF"/>
            </a:solidFill>
            <a:miter lim="400000"/>
            <a:tailEnd type="triangle"/>
          </a:ln>
        </p:spPr>
        <p:txBody>
          <a:bodyPr lIns="50800" tIns="50800" rIns="50800" bIns="50800" anchor="ctr"/>
          <a:lstStyle/>
          <a:p>
            <a:pPr defTabSz="584200">
              <a:defRPr sz="2600">
                <a:latin typeface="Helvetica Light"/>
                <a:ea typeface="Helvetica Light"/>
                <a:cs typeface="Helvetica Light"/>
                <a:sym typeface="Helvetica Light"/>
              </a:defRPr>
            </a:pPr>
          </a:p>
        </p:txBody>
      </p:sp>
      <p:sp>
        <p:nvSpPr>
          <p:cNvPr id="238" name="線"/>
          <p:cNvSpPr/>
          <p:nvPr/>
        </p:nvSpPr>
        <p:spPr>
          <a:xfrm flipV="1">
            <a:off x="2892041" y="2467322"/>
            <a:ext cx="3003860" cy="904628"/>
          </a:xfrm>
          <a:prstGeom prst="line">
            <a:avLst/>
          </a:prstGeom>
          <a:ln w="25400">
            <a:solidFill>
              <a:srgbClr val="FFFFFF"/>
            </a:solidFill>
            <a:miter lim="400000"/>
            <a:tailEnd type="triangle"/>
          </a:ln>
        </p:spPr>
        <p:txBody>
          <a:bodyPr lIns="50800" tIns="50800" rIns="50800" bIns="50800" anchor="ctr"/>
          <a:lstStyle/>
          <a:p>
            <a:pPr defTabSz="584200">
              <a:defRPr sz="2600">
                <a:latin typeface="Helvetica Light"/>
                <a:ea typeface="Helvetica Light"/>
                <a:cs typeface="Helvetica Light"/>
                <a:sym typeface="Helvetica Light"/>
              </a:defRPr>
            </a:pPr>
          </a:p>
        </p:txBody>
      </p:sp>
      <p:sp>
        <p:nvSpPr>
          <p:cNvPr id="239" name="線"/>
          <p:cNvSpPr/>
          <p:nvPr/>
        </p:nvSpPr>
        <p:spPr>
          <a:xfrm>
            <a:off x="2824645" y="2400647"/>
            <a:ext cx="2919174" cy="1"/>
          </a:xfrm>
          <a:prstGeom prst="line">
            <a:avLst/>
          </a:prstGeom>
          <a:ln w="25400">
            <a:solidFill>
              <a:srgbClr val="FFFFFF"/>
            </a:solidFill>
            <a:miter lim="400000"/>
            <a:tailEnd type="triangle"/>
          </a:ln>
        </p:spPr>
        <p:txBody>
          <a:bodyPr lIns="50800" tIns="50800" rIns="50800" bIns="50800" anchor="ctr"/>
          <a:lstStyle/>
          <a:p>
            <a:pPr defTabSz="584200">
              <a:defRPr sz="2600">
                <a:latin typeface="Helvetica Light"/>
                <a:ea typeface="Helvetica Light"/>
                <a:cs typeface="Helvetica Light"/>
                <a:sym typeface="Helvetica Light"/>
              </a:defRPr>
            </a:pPr>
          </a:p>
        </p:txBody>
      </p:sp>
      <p:sp>
        <p:nvSpPr>
          <p:cNvPr id="240" name="線"/>
          <p:cNvSpPr/>
          <p:nvPr/>
        </p:nvSpPr>
        <p:spPr>
          <a:xfrm>
            <a:off x="6624910" y="1338609"/>
            <a:ext cx="2701291" cy="1"/>
          </a:xfrm>
          <a:prstGeom prst="line">
            <a:avLst/>
          </a:prstGeom>
          <a:ln w="25400">
            <a:solidFill>
              <a:srgbClr val="FFFFFF"/>
            </a:solidFill>
            <a:miter lim="400000"/>
            <a:tailEnd type="triangle"/>
          </a:ln>
        </p:spPr>
        <p:txBody>
          <a:bodyPr lIns="50800" tIns="50800" rIns="50800" bIns="50800" anchor="ctr"/>
          <a:lstStyle/>
          <a:p>
            <a:pPr defTabSz="584200">
              <a:defRPr sz="2600">
                <a:latin typeface="Helvetica Light"/>
                <a:ea typeface="Helvetica Light"/>
                <a:cs typeface="Helvetica Light"/>
                <a:sym typeface="Helvetica Light"/>
              </a:defRPr>
            </a:pPr>
          </a:p>
        </p:txBody>
      </p:sp>
      <p:sp>
        <p:nvSpPr>
          <p:cNvPr id="241" name="Hair Loss"/>
          <p:cNvSpPr txBox="1"/>
          <p:nvPr/>
        </p:nvSpPr>
        <p:spPr>
          <a:xfrm>
            <a:off x="9412630" y="1014759"/>
            <a:ext cx="204505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sz="3600">
                <a:latin typeface="Helvetica Light"/>
                <a:ea typeface="Helvetica Light"/>
                <a:cs typeface="Helvetica Light"/>
                <a:sym typeface="Helvetica Light"/>
              </a:defRPr>
            </a:lvl1pPr>
          </a:lstStyle>
          <a:p>
            <a:pPr/>
            <a:r>
              <a:t>Hair Loss</a:t>
            </a:r>
          </a:p>
        </p:txBody>
      </p:sp>
      <p:sp>
        <p:nvSpPr>
          <p:cNvPr id="242" name="線"/>
          <p:cNvSpPr/>
          <p:nvPr/>
        </p:nvSpPr>
        <p:spPr>
          <a:xfrm>
            <a:off x="7602810" y="3865909"/>
            <a:ext cx="1907987" cy="1"/>
          </a:xfrm>
          <a:prstGeom prst="line">
            <a:avLst/>
          </a:prstGeom>
          <a:ln w="25400">
            <a:solidFill>
              <a:srgbClr val="FFFFFF"/>
            </a:solidFill>
            <a:miter lim="400000"/>
            <a:tailEnd type="triangle"/>
          </a:ln>
        </p:spPr>
        <p:txBody>
          <a:bodyPr lIns="50800" tIns="50800" rIns="50800" bIns="50800" anchor="ctr"/>
          <a:lstStyle/>
          <a:p>
            <a:pPr defTabSz="584200">
              <a:defRPr sz="2600">
                <a:latin typeface="Helvetica Light"/>
                <a:ea typeface="Helvetica Light"/>
                <a:cs typeface="Helvetica Light"/>
                <a:sym typeface="Helvetica Light"/>
              </a:defRPr>
            </a:pPr>
          </a:p>
        </p:txBody>
      </p:sp>
      <p:sp>
        <p:nvSpPr>
          <p:cNvPr id="243" name="Skin Loss"/>
          <p:cNvSpPr txBox="1"/>
          <p:nvPr/>
        </p:nvSpPr>
        <p:spPr>
          <a:xfrm>
            <a:off x="9501429" y="3542059"/>
            <a:ext cx="207065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sz="3600">
                <a:latin typeface="Helvetica Light"/>
                <a:ea typeface="Helvetica Light"/>
                <a:cs typeface="Helvetica Light"/>
                <a:sym typeface="Helvetica Light"/>
              </a:defRPr>
            </a:lvl1pPr>
          </a:lstStyle>
          <a:p>
            <a:pPr/>
            <a:r>
              <a:t>Skin Loss</a:t>
            </a:r>
          </a:p>
        </p:txBody>
      </p:sp>
      <p:sp>
        <p:nvSpPr>
          <p:cNvPr id="244" name="Exhalation"/>
          <p:cNvSpPr txBox="1"/>
          <p:nvPr/>
        </p:nvSpPr>
        <p:spPr>
          <a:xfrm>
            <a:off x="9323476" y="2085425"/>
            <a:ext cx="2223365"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sz="3600">
                <a:latin typeface="Helvetica Light"/>
                <a:ea typeface="Helvetica Light"/>
                <a:cs typeface="Helvetica Light"/>
                <a:sym typeface="Helvetica Light"/>
              </a:defRPr>
            </a:lvl1pPr>
          </a:lstStyle>
          <a:p>
            <a:pPr/>
            <a:r>
              <a:t>Exhalation</a:t>
            </a:r>
          </a:p>
        </p:txBody>
      </p:sp>
      <p:sp>
        <p:nvSpPr>
          <p:cNvPr id="245" name="線"/>
          <p:cNvSpPr/>
          <p:nvPr/>
        </p:nvSpPr>
        <p:spPr>
          <a:xfrm>
            <a:off x="6624909" y="2409275"/>
            <a:ext cx="2701291" cy="1"/>
          </a:xfrm>
          <a:prstGeom prst="line">
            <a:avLst/>
          </a:prstGeom>
          <a:ln w="25400">
            <a:solidFill>
              <a:srgbClr val="FFFFFF"/>
            </a:solidFill>
            <a:miter lim="400000"/>
            <a:tailEnd type="triangle"/>
          </a:ln>
        </p:spPr>
        <p:txBody>
          <a:bodyPr lIns="50800" tIns="50800" rIns="50800" bIns="50800" anchor="ctr"/>
          <a:lstStyle/>
          <a:p>
            <a:pPr defTabSz="584200">
              <a:defRPr sz="2600">
                <a:latin typeface="Helvetica Light"/>
                <a:ea typeface="Helvetica Light"/>
                <a:cs typeface="Helvetica Light"/>
                <a:sym typeface="Helvetica Light"/>
              </a:defRPr>
            </a:pPr>
          </a:p>
        </p:txBody>
      </p:sp>
      <p:sp>
        <p:nvSpPr>
          <p:cNvPr id="246" name="Urination"/>
          <p:cNvSpPr txBox="1"/>
          <p:nvPr/>
        </p:nvSpPr>
        <p:spPr>
          <a:xfrm>
            <a:off x="9882479" y="5568950"/>
            <a:ext cx="194355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sz="3600">
                <a:latin typeface="Helvetica Light"/>
                <a:ea typeface="Helvetica Light"/>
                <a:cs typeface="Helvetica Light"/>
                <a:sym typeface="Helvetica Light"/>
              </a:defRPr>
            </a:lvl1pPr>
          </a:lstStyle>
          <a:p>
            <a:pPr/>
            <a:r>
              <a:t>Urination</a:t>
            </a:r>
          </a:p>
        </p:txBody>
      </p:sp>
      <p:sp>
        <p:nvSpPr>
          <p:cNvPr id="247" name="Defecation"/>
          <p:cNvSpPr txBox="1"/>
          <p:nvPr/>
        </p:nvSpPr>
        <p:spPr>
          <a:xfrm>
            <a:off x="9793528" y="6724650"/>
            <a:ext cx="232532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sz="3600">
                <a:latin typeface="Helvetica Light"/>
                <a:ea typeface="Helvetica Light"/>
                <a:cs typeface="Helvetica Light"/>
                <a:sym typeface="Helvetica Light"/>
              </a:defRPr>
            </a:lvl1pPr>
          </a:lstStyle>
          <a:p>
            <a:pPr/>
            <a:r>
              <a:t>Defecation</a:t>
            </a:r>
          </a:p>
        </p:txBody>
      </p:sp>
      <p:sp>
        <p:nvSpPr>
          <p:cNvPr id="248" name="線"/>
          <p:cNvSpPr/>
          <p:nvPr/>
        </p:nvSpPr>
        <p:spPr>
          <a:xfrm flipV="1">
            <a:off x="7466567" y="5977264"/>
            <a:ext cx="2323333" cy="308032"/>
          </a:xfrm>
          <a:prstGeom prst="line">
            <a:avLst/>
          </a:prstGeom>
          <a:ln w="25400">
            <a:solidFill>
              <a:srgbClr val="FFFFFF"/>
            </a:solidFill>
            <a:miter lim="400000"/>
            <a:tailEnd type="triangle"/>
          </a:ln>
        </p:spPr>
        <p:txBody>
          <a:bodyPr lIns="50800" tIns="50800" rIns="50800" bIns="50800" anchor="ctr"/>
          <a:lstStyle/>
          <a:p>
            <a:pPr defTabSz="584200">
              <a:defRPr sz="2600">
                <a:latin typeface="Helvetica Light"/>
                <a:ea typeface="Helvetica Light"/>
                <a:cs typeface="Helvetica Light"/>
                <a:sym typeface="Helvetica Light"/>
              </a:defRPr>
            </a:pPr>
          </a:p>
        </p:txBody>
      </p:sp>
      <p:sp>
        <p:nvSpPr>
          <p:cNvPr id="249" name="線"/>
          <p:cNvSpPr/>
          <p:nvPr/>
        </p:nvSpPr>
        <p:spPr>
          <a:xfrm>
            <a:off x="7426566" y="6747907"/>
            <a:ext cx="2221336" cy="319376"/>
          </a:xfrm>
          <a:prstGeom prst="line">
            <a:avLst/>
          </a:prstGeom>
          <a:ln w="25400">
            <a:solidFill>
              <a:srgbClr val="FFFFFF"/>
            </a:solidFill>
            <a:miter lim="400000"/>
            <a:tailEnd type="triangle"/>
          </a:ln>
        </p:spPr>
        <p:txBody>
          <a:bodyPr lIns="50800" tIns="50800" rIns="50800" bIns="50800" anchor="ctr"/>
          <a:lstStyle/>
          <a:p>
            <a:pPr defTabSz="584200">
              <a:defRPr sz="2600">
                <a:latin typeface="Helvetica Light"/>
                <a:ea typeface="Helvetica Light"/>
                <a:cs typeface="Helvetica Light"/>
                <a:sym typeface="Helvetica Light"/>
              </a:defRPr>
            </a:pPr>
          </a:p>
        </p:txBody>
      </p:sp>
      <p:sp>
        <p:nvSpPr>
          <p:cNvPr id="250" name="Nail Growth"/>
          <p:cNvSpPr txBox="1"/>
          <p:nvPr/>
        </p:nvSpPr>
        <p:spPr>
          <a:xfrm>
            <a:off x="9709175" y="7595840"/>
            <a:ext cx="249402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sz="3600">
                <a:latin typeface="Helvetica Light"/>
                <a:ea typeface="Helvetica Light"/>
                <a:cs typeface="Helvetica Light"/>
                <a:sym typeface="Helvetica Light"/>
              </a:defRPr>
            </a:lvl1pPr>
          </a:lstStyle>
          <a:p>
            <a:pPr/>
            <a:r>
              <a:t>Nail Growth</a:t>
            </a:r>
          </a:p>
        </p:txBody>
      </p:sp>
      <p:sp>
        <p:nvSpPr>
          <p:cNvPr id="251" name="線"/>
          <p:cNvSpPr/>
          <p:nvPr/>
        </p:nvSpPr>
        <p:spPr>
          <a:xfrm>
            <a:off x="8229087" y="7557833"/>
            <a:ext cx="1477854" cy="345815"/>
          </a:xfrm>
          <a:prstGeom prst="line">
            <a:avLst/>
          </a:prstGeom>
          <a:ln w="25400">
            <a:solidFill>
              <a:srgbClr val="FFFFFF"/>
            </a:solidFill>
            <a:miter lim="400000"/>
            <a:tailEnd type="triangle"/>
          </a:ln>
        </p:spPr>
        <p:txBody>
          <a:bodyPr lIns="50800" tIns="50800" rIns="50800" bIns="50800" anchor="ctr"/>
          <a:lstStyle/>
          <a:p>
            <a:pPr defTabSz="584200">
              <a:defRPr sz="2600">
                <a:latin typeface="Helvetica Light"/>
                <a:ea typeface="Helvetica Light"/>
                <a:cs typeface="Helvetica Light"/>
                <a:sym typeface="Helvetica Light"/>
              </a:defRPr>
            </a:pPr>
          </a:p>
        </p:txBody>
      </p:sp>
      <p:sp>
        <p:nvSpPr>
          <p:cNvPr id="252" name="Most of your body is replaced every 3-7 years"/>
          <p:cNvSpPr txBox="1"/>
          <p:nvPr/>
        </p:nvSpPr>
        <p:spPr>
          <a:xfrm>
            <a:off x="414528" y="5949949"/>
            <a:ext cx="3607461" cy="1739901"/>
          </a:xfrm>
          <a:prstGeom prst="rect">
            <a:avLst/>
          </a:prstGeom>
          <a:solidFill>
            <a:srgbClr val="AA7942"/>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i="1" sz="3600">
                <a:latin typeface="Helvetica"/>
                <a:ea typeface="Helvetica"/>
                <a:cs typeface="Helvetica"/>
                <a:sym typeface="Helvetica"/>
              </a:defRPr>
            </a:lvl1pPr>
          </a:lstStyle>
          <a:p>
            <a:pPr/>
            <a:r>
              <a:t>Most of your body is replaced every 3-7 years</a:t>
            </a:r>
          </a:p>
        </p:txBody>
      </p:sp>
      <p:sp>
        <p:nvSpPr>
          <p:cNvPr id="253" name="Where does it come from, where does it go?"/>
          <p:cNvSpPr txBox="1"/>
          <p:nvPr/>
        </p:nvSpPr>
        <p:spPr>
          <a:xfrm>
            <a:off x="470103" y="8097464"/>
            <a:ext cx="4919951" cy="1193801"/>
          </a:xfrm>
          <a:prstGeom prst="rect">
            <a:avLst/>
          </a:prstGeom>
          <a:solidFill>
            <a:srgbClr val="AA7942"/>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i="1" sz="3600">
                <a:latin typeface="Helvetica"/>
                <a:ea typeface="Helvetica"/>
                <a:cs typeface="Helvetica"/>
                <a:sym typeface="Helvetica"/>
              </a:defRPr>
            </a:lvl1pPr>
          </a:lstStyle>
          <a:p>
            <a:pPr/>
            <a:r>
              <a:t>Where does it come from, where does it go?</a:t>
            </a:r>
          </a:p>
        </p:txBody>
      </p:sp>
      <p:sp>
        <p:nvSpPr>
          <p:cNvPr id="254" name="You are not…"/>
          <p:cNvSpPr txBox="1"/>
          <p:nvPr/>
        </p:nvSpPr>
        <p:spPr>
          <a:xfrm>
            <a:off x="414528" y="4375757"/>
            <a:ext cx="3607461" cy="1193801"/>
          </a:xfrm>
          <a:prstGeom prst="rect">
            <a:avLst/>
          </a:prstGeom>
          <a:solidFill>
            <a:srgbClr val="AA7942"/>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defRPr i="1" sz="3600">
                <a:latin typeface="Helvetica"/>
                <a:ea typeface="Helvetica"/>
                <a:cs typeface="Helvetica"/>
                <a:sym typeface="Helvetica"/>
              </a:defRPr>
            </a:pPr>
            <a:r>
              <a:t>You are not</a:t>
            </a:r>
          </a:p>
          <a:p>
            <a:pPr defTabSz="584200">
              <a:defRPr i="1" sz="3600">
                <a:latin typeface="Helvetica"/>
                <a:ea typeface="Helvetica"/>
                <a:cs typeface="Helvetica"/>
                <a:sym typeface="Helvetica"/>
              </a:defRPr>
            </a:pPr>
            <a:r>
              <a:t>your body</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6" name="Heat_Partitioning_Black.png" descr="Heat_Partitioning_Black.png"/>
          <p:cNvPicPr>
            <a:picLocks noChangeAspect="1"/>
          </p:cNvPicPr>
          <p:nvPr/>
        </p:nvPicPr>
        <p:blipFill>
          <a:blip r:embed="rId2">
            <a:extLst/>
          </a:blip>
          <a:stretch>
            <a:fillRect/>
          </a:stretch>
        </p:blipFill>
        <p:spPr>
          <a:xfrm>
            <a:off x="2432458" y="1279177"/>
            <a:ext cx="8139884" cy="7195246"/>
          </a:xfrm>
          <a:prstGeom prst="rect">
            <a:avLst/>
          </a:prstGeom>
          <a:ln w="12700">
            <a:miter lim="400000"/>
          </a:ln>
        </p:spPr>
      </p:pic>
      <p:sp>
        <p:nvSpPr>
          <p:cNvPr id="257" name="Your body"/>
          <p:cNvSpPr txBox="1"/>
          <p:nvPr>
            <p:ph type="title"/>
          </p:nvPr>
        </p:nvSpPr>
        <p:spPr>
          <a:xfrm>
            <a:off x="1763659" y="-142326"/>
            <a:ext cx="9477482" cy="1647280"/>
          </a:xfrm>
          <a:prstGeom prst="rect">
            <a:avLst/>
          </a:prstGeom>
        </p:spPr>
        <p:txBody>
          <a:bodyPr/>
          <a:lstStyle>
            <a:lvl1pPr>
              <a:defRPr b="1">
                <a:latin typeface="Helvetica"/>
                <a:ea typeface="Helvetica"/>
                <a:cs typeface="Helvetica"/>
                <a:sym typeface="Helvetica"/>
              </a:defRPr>
            </a:lvl1pPr>
          </a:lstStyle>
          <a:p>
            <a:pPr/>
            <a:r>
              <a:t>Your body</a:t>
            </a:r>
          </a:p>
        </p:txBody>
      </p:sp>
      <p:sp>
        <p:nvSpPr>
          <p:cNvPr id="258" name="The matter that comprises your body circulates through the entire Earth system in deep space-time"/>
          <p:cNvSpPr txBox="1"/>
          <p:nvPr/>
        </p:nvSpPr>
        <p:spPr>
          <a:xfrm>
            <a:off x="1003502" y="8459414"/>
            <a:ext cx="10997795"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i="1" sz="3600">
                <a:latin typeface="Helvetica"/>
                <a:ea typeface="Helvetica"/>
                <a:cs typeface="Helvetica"/>
                <a:sym typeface="Helvetica"/>
              </a:defRPr>
            </a:lvl1pPr>
          </a:lstStyle>
          <a:p>
            <a:pPr/>
            <a:r>
              <a:t>The matter that comprises your body circulates through the entire Earth system in deep space-time</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2" name="グループ"/>
          <p:cNvGrpSpPr/>
          <p:nvPr/>
        </p:nvGrpSpPr>
        <p:grpSpPr>
          <a:xfrm>
            <a:off x="3195708" y="431974"/>
            <a:ext cx="10597628" cy="5586016"/>
            <a:chOff x="0" y="0"/>
            <a:chExt cx="10597626" cy="5586014"/>
          </a:xfrm>
        </p:grpSpPr>
        <p:pic>
          <p:nvPicPr>
            <p:cNvPr id="260" name="イメージ" descr="イメージ"/>
            <p:cNvPicPr>
              <a:picLocks noChangeAspect="1"/>
            </p:cNvPicPr>
            <p:nvPr/>
          </p:nvPicPr>
          <p:blipFill>
            <a:blip r:embed="rId2">
              <a:extLst/>
            </a:blip>
            <a:stretch>
              <a:fillRect/>
            </a:stretch>
          </p:blipFill>
          <p:spPr>
            <a:xfrm>
              <a:off x="0" y="345367"/>
              <a:ext cx="8166197" cy="5240648"/>
            </a:xfrm>
            <a:prstGeom prst="rect">
              <a:avLst/>
            </a:prstGeom>
            <a:ln w="12700" cap="flat">
              <a:noFill/>
              <a:miter lim="400000"/>
            </a:ln>
            <a:effectLst/>
          </p:spPr>
        </p:pic>
        <p:sp>
          <p:nvSpPr>
            <p:cNvPr id="261" name="四角形"/>
            <p:cNvSpPr/>
            <p:nvPr/>
          </p:nvSpPr>
          <p:spPr>
            <a:xfrm>
              <a:off x="3643700" y="0"/>
              <a:ext cx="6953927" cy="5090998"/>
            </a:xfrm>
            <a:prstGeom prst="rect">
              <a:avLst/>
            </a:prstGeom>
            <a:solidFill>
              <a:srgbClr val="000000"/>
            </a:solidFill>
            <a:ln w="12700" cap="flat">
              <a:noFill/>
              <a:miter lim="400000"/>
            </a:ln>
            <a:effectLst/>
          </p:spPr>
          <p:txBody>
            <a:bodyPr wrap="square" lIns="50800" tIns="50800" rIns="50800" bIns="50800" numCol="1" anchor="ctr">
              <a:noAutofit/>
            </a:bodyPr>
            <a:lstStyle/>
            <a:p>
              <a:pPr defTabSz="584200">
                <a:defRPr sz="2200">
                  <a:solidFill>
                    <a:srgbClr val="000000"/>
                  </a:solidFill>
                  <a:latin typeface="Helvetica Neue Medium"/>
                  <a:ea typeface="Helvetica Neue Medium"/>
                  <a:cs typeface="Helvetica Neue Medium"/>
                  <a:sym typeface="Helvetica Neue Medium"/>
                </a:defRPr>
              </a:pPr>
            </a:p>
          </p:txBody>
        </p:sp>
      </p:grpSp>
      <p:sp>
        <p:nvSpPr>
          <p:cNvPr id="263" name="A closer look at rocks"/>
          <p:cNvSpPr txBox="1"/>
          <p:nvPr>
            <p:ph type="title"/>
          </p:nvPr>
        </p:nvSpPr>
        <p:spPr>
          <a:xfrm>
            <a:off x="151047" y="33336"/>
            <a:ext cx="6186786" cy="1848746"/>
          </a:xfrm>
          <a:prstGeom prst="rect">
            <a:avLst/>
          </a:prstGeom>
        </p:spPr>
        <p:txBody>
          <a:bodyPr/>
          <a:lstStyle/>
          <a:p>
            <a:pPr/>
            <a:r>
              <a:t>A closer look at rocks</a:t>
            </a:r>
          </a:p>
        </p:txBody>
      </p:sp>
      <p:sp>
        <p:nvSpPr>
          <p:cNvPr id="264" name="Rocks store a tremendous amount of information…"/>
          <p:cNvSpPr txBox="1"/>
          <p:nvPr>
            <p:ph type="body" sz="quarter" idx="1"/>
          </p:nvPr>
        </p:nvSpPr>
        <p:spPr>
          <a:xfrm>
            <a:off x="352152" y="5999942"/>
            <a:ext cx="5685760" cy="3492414"/>
          </a:xfrm>
          <a:prstGeom prst="rect">
            <a:avLst/>
          </a:prstGeom>
        </p:spPr>
        <p:txBody>
          <a:bodyPr/>
          <a:lstStyle/>
          <a:p>
            <a:pPr/>
            <a:r>
              <a:t>Rocks store a tremendous amount of information</a:t>
            </a:r>
          </a:p>
          <a:p>
            <a:pPr/>
            <a:r>
              <a:t>Rock “memory” is the basis of the science of geology</a:t>
            </a:r>
          </a:p>
          <a:p>
            <a:pPr/>
            <a:r>
              <a:t>Rocks record past </a:t>
            </a:r>
            <a:r>
              <a:rPr i="1"/>
              <a:t>processes</a:t>
            </a:r>
          </a:p>
        </p:txBody>
      </p:sp>
      <p:pic>
        <p:nvPicPr>
          <p:cNvPr id="265" name="Large rock formation under dark clouds with a dirt road in the foreground" descr="Large rock formation under dark clouds with a dirt road in the foreground"/>
          <p:cNvPicPr>
            <a:picLocks noChangeAspect="1"/>
          </p:cNvPicPr>
          <p:nvPr>
            <p:ph type="pic" idx="22"/>
          </p:nvPr>
        </p:nvPicPr>
        <p:blipFill>
          <a:blip r:embed="rId3">
            <a:extLst/>
          </a:blip>
          <a:srcRect l="24012" t="0" r="24012" b="0"/>
          <a:stretch>
            <a:fillRect/>
          </a:stretch>
        </p:blipFill>
        <p:spPr>
          <a:xfrm>
            <a:off x="6502400" y="698500"/>
            <a:ext cx="5791200" cy="8356600"/>
          </a:xfrm>
          <a:prstGeom prst="rect">
            <a:avLst/>
          </a:prstGeom>
        </p:spPr>
      </p:pic>
      <p:sp>
        <p:nvSpPr>
          <p:cNvPr id="266" name="“The history of an entire mountain range is written in a single grain of sand”"/>
          <p:cNvSpPr txBox="1"/>
          <p:nvPr/>
        </p:nvSpPr>
        <p:spPr>
          <a:xfrm>
            <a:off x="67690" y="2719448"/>
            <a:ext cx="3168235" cy="15662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i="1" sz="2400">
                <a:solidFill>
                  <a:srgbClr val="00FDFF"/>
                </a:solidFill>
              </a:defRPr>
            </a:lvl1pPr>
          </a:lstStyle>
          <a:p>
            <a:pPr/>
            <a:r>
              <a:t>“The history of an entire mountain range is written in a single grain of sand”</a:t>
            </a:r>
          </a:p>
        </p:txBody>
      </p:sp>
      <p:sp>
        <p:nvSpPr>
          <p:cNvPr id="267" name="—Paul Knauth"/>
          <p:cNvSpPr txBox="1"/>
          <p:nvPr/>
        </p:nvSpPr>
        <p:spPr>
          <a:xfrm>
            <a:off x="1129927" y="4281298"/>
            <a:ext cx="1910284" cy="4366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pPr/>
            <a:r>
              <a:t>—Paul Knauth</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Rocks &amp; DNA"/>
          <p:cNvSpPr txBox="1"/>
          <p:nvPr>
            <p:ph type="title"/>
          </p:nvPr>
        </p:nvSpPr>
        <p:spPr>
          <a:xfrm>
            <a:off x="151047" y="33336"/>
            <a:ext cx="6186786" cy="1848746"/>
          </a:xfrm>
          <a:prstGeom prst="rect">
            <a:avLst/>
          </a:prstGeom>
        </p:spPr>
        <p:txBody>
          <a:bodyPr/>
          <a:lstStyle>
            <a:lvl1pPr>
              <a:defRPr spc="-126" sz="6300"/>
            </a:lvl1pPr>
          </a:lstStyle>
          <a:p>
            <a:pPr/>
            <a:r>
              <a:t>Rocks &amp; DNA</a:t>
            </a:r>
          </a:p>
        </p:txBody>
      </p:sp>
      <p:sp>
        <p:nvSpPr>
          <p:cNvPr id="270" name="Store information…"/>
          <p:cNvSpPr txBox="1"/>
          <p:nvPr>
            <p:ph type="body" sz="quarter" idx="1"/>
          </p:nvPr>
        </p:nvSpPr>
        <p:spPr>
          <a:xfrm>
            <a:off x="363324" y="1883282"/>
            <a:ext cx="5105401" cy="2643437"/>
          </a:xfrm>
          <a:prstGeom prst="rect">
            <a:avLst/>
          </a:prstGeom>
        </p:spPr>
        <p:txBody>
          <a:bodyPr/>
          <a:lstStyle/>
          <a:p>
            <a:pPr marL="259079" indent="-259079" defTabSz="1179072">
              <a:spcBef>
                <a:spcPts val="2100"/>
              </a:spcBef>
              <a:defRPr sz="2040">
                <a:solidFill>
                  <a:srgbClr val="00FDFF"/>
                </a:solidFill>
              </a:defRPr>
            </a:pPr>
            <a:r>
              <a:t>Store information</a:t>
            </a:r>
          </a:p>
          <a:p>
            <a:pPr marL="259079" indent="-259079" defTabSz="1179072">
              <a:spcBef>
                <a:spcPts val="2100"/>
              </a:spcBef>
              <a:defRPr sz="2040">
                <a:solidFill>
                  <a:srgbClr val="00FDFF"/>
                </a:solidFill>
              </a:defRPr>
            </a:pPr>
            <a:r>
              <a:t>Information influences future events (</a:t>
            </a:r>
            <a:r>
              <a:rPr i="1"/>
              <a:t>active memory</a:t>
            </a:r>
            <a:r>
              <a:t>)</a:t>
            </a:r>
          </a:p>
          <a:p>
            <a:pPr marL="259079" indent="-259079" defTabSz="1179072">
              <a:spcBef>
                <a:spcPts val="2100"/>
              </a:spcBef>
              <a:defRPr sz="2040">
                <a:solidFill>
                  <a:srgbClr val="00FDFF"/>
                </a:solidFill>
              </a:defRPr>
            </a:pPr>
            <a:r>
              <a:t>Equilibrium destroys information and function</a:t>
            </a:r>
          </a:p>
          <a:p>
            <a:pPr marL="259079" indent="-259079" defTabSz="1179072">
              <a:spcBef>
                <a:spcPts val="2100"/>
              </a:spcBef>
              <a:defRPr sz="2040">
                <a:solidFill>
                  <a:srgbClr val="00FDFF"/>
                </a:solidFill>
              </a:defRPr>
            </a:pPr>
            <a:r>
              <a:t>Mutability</a:t>
            </a:r>
          </a:p>
        </p:txBody>
      </p:sp>
      <p:pic>
        <p:nvPicPr>
          <p:cNvPr id="271" name="イメージ" descr="イメージ"/>
          <p:cNvPicPr>
            <a:picLocks noChangeAspect="1"/>
          </p:cNvPicPr>
          <p:nvPr/>
        </p:nvPicPr>
        <p:blipFill>
          <a:blip r:embed="rId2">
            <a:extLst/>
          </a:blip>
          <a:stretch>
            <a:fillRect/>
          </a:stretch>
        </p:blipFill>
        <p:spPr>
          <a:xfrm>
            <a:off x="6261769" y="1595308"/>
            <a:ext cx="6293695" cy="4188804"/>
          </a:xfrm>
          <a:prstGeom prst="rect">
            <a:avLst/>
          </a:prstGeom>
          <a:ln w="12700">
            <a:miter lim="400000"/>
          </a:ln>
        </p:spPr>
      </p:pic>
      <p:pic>
        <p:nvPicPr>
          <p:cNvPr id="272" name="イメージ" descr="イメージ"/>
          <p:cNvPicPr>
            <a:picLocks noChangeAspect="1"/>
          </p:cNvPicPr>
          <p:nvPr/>
        </p:nvPicPr>
        <p:blipFill>
          <a:blip r:embed="rId3">
            <a:extLst/>
          </a:blip>
          <a:stretch>
            <a:fillRect/>
          </a:stretch>
        </p:blipFill>
        <p:spPr>
          <a:xfrm>
            <a:off x="6232194" y="5923774"/>
            <a:ext cx="6352845" cy="3573475"/>
          </a:xfrm>
          <a:prstGeom prst="rect">
            <a:avLst/>
          </a:prstGeom>
          <a:ln w="12700">
            <a:miter lim="400000"/>
          </a:ln>
        </p:spPr>
      </p:pic>
      <p:sp>
        <p:nvSpPr>
          <p:cNvPr id="273" name="Some Similarities:"/>
          <p:cNvSpPr txBox="1"/>
          <p:nvPr/>
        </p:nvSpPr>
        <p:spPr>
          <a:xfrm>
            <a:off x="154824" y="1159538"/>
            <a:ext cx="4248735" cy="67180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800" u="sng">
                <a:solidFill>
                  <a:srgbClr val="00FDFF"/>
                </a:solidFill>
              </a:defRPr>
            </a:lvl1pPr>
          </a:lstStyle>
          <a:p>
            <a:pPr/>
            <a:r>
              <a:t>Some Similarities:</a:t>
            </a:r>
          </a:p>
        </p:txBody>
      </p:sp>
      <p:sp>
        <p:nvSpPr>
          <p:cNvPr id="274" name="Some Differences:"/>
          <p:cNvSpPr txBox="1"/>
          <p:nvPr/>
        </p:nvSpPr>
        <p:spPr>
          <a:xfrm>
            <a:off x="229227" y="4540899"/>
            <a:ext cx="4326434" cy="6718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800" u="sng">
                <a:solidFill>
                  <a:srgbClr val="FFFB00"/>
                </a:solidFill>
              </a:defRPr>
            </a:lvl1pPr>
          </a:lstStyle>
          <a:p>
            <a:pPr/>
            <a:r>
              <a:t>Some Differences:</a:t>
            </a:r>
          </a:p>
        </p:txBody>
      </p:sp>
      <p:sp>
        <p:nvSpPr>
          <p:cNvPr id="275" name="Environment directly influences rocks, indirectly influences DNA…"/>
          <p:cNvSpPr txBox="1"/>
          <p:nvPr/>
        </p:nvSpPr>
        <p:spPr>
          <a:xfrm>
            <a:off x="363324" y="5342290"/>
            <a:ext cx="5447647" cy="40533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259079" indent="-259079" algn="l" defTabSz="1179072">
              <a:lnSpc>
                <a:spcPct val="90000"/>
              </a:lnSpc>
              <a:spcBef>
                <a:spcPts val="2100"/>
              </a:spcBef>
              <a:buSzPct val="123000"/>
              <a:buChar char="•"/>
              <a:defRPr sz="2040">
                <a:solidFill>
                  <a:srgbClr val="FFFB00"/>
                </a:solidFill>
              </a:defRPr>
            </a:pPr>
            <a:r>
              <a:t>Environment directly influences rocks, indirectly influences DNA</a:t>
            </a:r>
          </a:p>
          <a:p>
            <a:pPr marL="259079" indent="-259079" algn="l" defTabSz="1179072">
              <a:lnSpc>
                <a:spcPct val="90000"/>
              </a:lnSpc>
              <a:spcBef>
                <a:spcPts val="2100"/>
              </a:spcBef>
              <a:buSzPct val="123000"/>
              <a:buChar char="•"/>
              <a:defRPr sz="2040">
                <a:solidFill>
                  <a:srgbClr val="FFFB00"/>
                </a:solidFill>
              </a:defRPr>
            </a:pPr>
            <a:r>
              <a:t>Rocks store vastly more information</a:t>
            </a:r>
          </a:p>
          <a:p>
            <a:pPr marL="259079" indent="-259079" algn="l" defTabSz="1179072">
              <a:lnSpc>
                <a:spcPct val="90000"/>
              </a:lnSpc>
              <a:spcBef>
                <a:spcPts val="2100"/>
              </a:spcBef>
              <a:buSzPct val="123000"/>
              <a:buChar char="•"/>
              <a:defRPr sz="2040">
                <a:solidFill>
                  <a:srgbClr val="FFFB00"/>
                </a:solidFill>
              </a:defRPr>
            </a:pPr>
            <a:r>
              <a:t>DNA has more functionally dense info (more active than passive)</a:t>
            </a:r>
          </a:p>
          <a:p>
            <a:pPr marL="259079" indent="-259079" algn="l" defTabSz="1179072">
              <a:lnSpc>
                <a:spcPct val="90000"/>
              </a:lnSpc>
              <a:spcBef>
                <a:spcPts val="2100"/>
              </a:spcBef>
              <a:buSzPct val="123000"/>
              <a:buChar char="•"/>
              <a:defRPr sz="2040">
                <a:solidFill>
                  <a:srgbClr val="FFFB00"/>
                </a:solidFill>
              </a:defRPr>
            </a:pPr>
            <a:r>
              <a:t>DNA replicates with ultra-high fidelity</a:t>
            </a:r>
          </a:p>
          <a:p>
            <a:pPr marL="259079" indent="-259079" algn="l" defTabSz="1179072">
              <a:lnSpc>
                <a:spcPct val="90000"/>
              </a:lnSpc>
              <a:spcBef>
                <a:spcPts val="2100"/>
              </a:spcBef>
              <a:buSzPct val="123000"/>
              <a:buChar char="•"/>
              <a:defRPr sz="2040">
                <a:solidFill>
                  <a:srgbClr val="FFFB00"/>
                </a:solidFill>
              </a:defRPr>
            </a:pPr>
            <a:r>
              <a:t>DNA cycle much faster than rock cycle</a:t>
            </a:r>
          </a:p>
          <a:p>
            <a:pPr marL="259079" indent="-259079" algn="l" defTabSz="1179072">
              <a:lnSpc>
                <a:spcPct val="90000"/>
              </a:lnSpc>
              <a:spcBef>
                <a:spcPts val="2100"/>
              </a:spcBef>
              <a:buSzPct val="123000"/>
              <a:buChar char="•"/>
              <a:defRPr sz="2040">
                <a:solidFill>
                  <a:srgbClr val="FFFB00"/>
                </a:solidFill>
              </a:defRPr>
            </a:pPr>
            <a:r>
              <a:t>Rocks are here from beginning, DNA had to develop over time</a:t>
            </a:r>
          </a:p>
        </p:txBody>
      </p:sp>
      <p:grpSp>
        <p:nvGrpSpPr>
          <p:cNvPr id="278" name="グループ"/>
          <p:cNvGrpSpPr/>
          <p:nvPr/>
        </p:nvGrpSpPr>
        <p:grpSpPr>
          <a:xfrm>
            <a:off x="5897126" y="299454"/>
            <a:ext cx="7022980" cy="1053388"/>
            <a:chOff x="0" y="0"/>
            <a:chExt cx="7022979" cy="1053387"/>
          </a:xfrm>
        </p:grpSpPr>
        <p:sp>
          <p:nvSpPr>
            <p:cNvPr id="276" name="“The most essential part of a living cell-the chromosome fibre may suitably be called an aperiodic crystal”"/>
            <p:cNvSpPr txBox="1"/>
            <p:nvPr/>
          </p:nvSpPr>
          <p:spPr>
            <a:xfrm>
              <a:off x="0" y="-1"/>
              <a:ext cx="7022980" cy="7291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2100">
                  <a:solidFill>
                    <a:srgbClr val="00F900"/>
                  </a:solidFill>
                </a:defRPr>
              </a:lvl1pPr>
            </a:lstStyle>
            <a:p>
              <a:pPr/>
              <a:r>
                <a:t>“The most essential part of a living cell-the chromosome fibre may suitably be called an aperiodic crystal”</a:t>
              </a:r>
            </a:p>
          </p:txBody>
        </p:sp>
        <p:sp>
          <p:nvSpPr>
            <p:cNvPr id="277" name="—Erwin Schrodinger (1943)"/>
            <p:cNvSpPr txBox="1"/>
            <p:nvPr/>
          </p:nvSpPr>
          <p:spPr>
            <a:xfrm>
              <a:off x="3507531" y="654099"/>
              <a:ext cx="3218943" cy="3992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000"/>
              </a:lvl1pPr>
            </a:lstStyle>
            <a:p>
              <a:pPr/>
              <a:r>
                <a:t>—Erwin Schrodinger (1943)</a:t>
              </a:r>
            </a:p>
          </p:txBody>
        </p:sp>
      </p:gr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How do we sort this out?"/>
          <p:cNvSpPr txBox="1"/>
          <p:nvPr>
            <p:ph type="body" sz="half" idx="1"/>
          </p:nvPr>
        </p:nvSpPr>
        <p:spPr>
          <a:xfrm>
            <a:off x="432618" y="2056606"/>
            <a:ext cx="12139564" cy="2617788"/>
          </a:xfrm>
          <a:prstGeom prst="rect">
            <a:avLst/>
          </a:prstGeom>
        </p:spPr>
        <p:txBody>
          <a:bodyPr/>
          <a:lstStyle/>
          <a:p>
            <a:pPr/>
            <a:r>
              <a:t>How do we sort this out?</a:t>
            </a:r>
          </a:p>
        </p:txBody>
      </p:sp>
      <p:sp>
        <p:nvSpPr>
          <p:cNvPr id="281" name="A closer look at Process"/>
          <p:cNvSpPr txBox="1"/>
          <p:nvPr/>
        </p:nvSpPr>
        <p:spPr>
          <a:xfrm>
            <a:off x="430805" y="5494417"/>
            <a:ext cx="12143189" cy="1279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7800">
                <a:solidFill>
                  <a:srgbClr val="FF9300"/>
                </a:solidFill>
              </a:defRPr>
            </a:pPr>
            <a:r>
              <a:rPr>
                <a:solidFill>
                  <a:srgbClr val="FFFFFF"/>
                </a:solidFill>
              </a:rPr>
              <a:t>A closer look at</a:t>
            </a:r>
            <a:r>
              <a:t> Process</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A simple definition of “process”"/>
          <p:cNvSpPr txBox="1"/>
          <p:nvPr>
            <p:ph type="title"/>
          </p:nvPr>
        </p:nvSpPr>
        <p:spPr>
          <a:xfrm>
            <a:off x="698500" y="2044653"/>
            <a:ext cx="11607800" cy="1016001"/>
          </a:xfrm>
          <a:prstGeom prst="rect">
            <a:avLst/>
          </a:prstGeom>
        </p:spPr>
        <p:txBody>
          <a:bodyPr/>
          <a:lstStyle/>
          <a:p>
            <a:pPr defTabSz="1716590">
              <a:defRPr spc="-118" sz="5940"/>
            </a:pPr>
            <a:r>
              <a:t>A simple definition of “</a:t>
            </a:r>
            <a:r>
              <a:rPr>
                <a:solidFill>
                  <a:srgbClr val="FF9300"/>
                </a:solidFill>
              </a:rPr>
              <a:t>process</a:t>
            </a:r>
            <a:r>
              <a:t>”</a:t>
            </a:r>
          </a:p>
        </p:txBody>
      </p:sp>
      <p:sp>
        <p:nvSpPr>
          <p:cNvPr id="284" name="円形"/>
          <p:cNvSpPr/>
          <p:nvPr/>
        </p:nvSpPr>
        <p:spPr>
          <a:xfrm>
            <a:off x="2703442" y="3990355"/>
            <a:ext cx="1270001" cy="1270001"/>
          </a:xfrm>
          <a:prstGeom prst="ellipse">
            <a:avLst/>
          </a:prstGeom>
          <a:solidFill>
            <a:schemeClr val="accent2">
              <a:hueOff val="-206910"/>
              <a:satOff val="-12829"/>
              <a:lumOff val="16238"/>
            </a:schemeClr>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p>
        </p:txBody>
      </p:sp>
      <p:sp>
        <p:nvSpPr>
          <p:cNvPr id="285" name="円形"/>
          <p:cNvSpPr/>
          <p:nvPr/>
        </p:nvSpPr>
        <p:spPr>
          <a:xfrm>
            <a:off x="9028042" y="3990355"/>
            <a:ext cx="1270001" cy="1270001"/>
          </a:xfrm>
          <a:prstGeom prst="ellipse">
            <a:avLst/>
          </a:prstGeom>
          <a:solidFill>
            <a:schemeClr val="accent4">
              <a:hueOff val="475731"/>
              <a:satOff val="-4338"/>
              <a:lumOff val="10182"/>
            </a:schemeClr>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p>
        </p:txBody>
      </p:sp>
      <p:sp>
        <p:nvSpPr>
          <p:cNvPr id="286" name="線"/>
          <p:cNvSpPr/>
          <p:nvPr/>
        </p:nvSpPr>
        <p:spPr>
          <a:xfrm>
            <a:off x="4689412" y="4688855"/>
            <a:ext cx="3625976" cy="1"/>
          </a:xfrm>
          <a:prstGeom prst="line">
            <a:avLst/>
          </a:prstGeom>
          <a:ln w="88900">
            <a:solidFill>
              <a:srgbClr val="FF9300"/>
            </a:solidFill>
            <a:miter lim="400000"/>
            <a:tailEnd type="triangle"/>
          </a:ln>
        </p:spPr>
        <p:txBody>
          <a:bodyPr lIns="50800" tIns="50800" rIns="50800" bIns="50800" anchor="ctr"/>
          <a:lstStyle/>
          <a:p>
            <a:pPr/>
          </a:p>
        </p:txBody>
      </p:sp>
      <p:sp>
        <p:nvSpPr>
          <p:cNvPr id="287" name="State A"/>
          <p:cNvSpPr txBox="1"/>
          <p:nvPr/>
        </p:nvSpPr>
        <p:spPr>
          <a:xfrm>
            <a:off x="2677464" y="5435129"/>
            <a:ext cx="1321957" cy="5357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900">
                <a:solidFill>
                  <a:srgbClr val="00FDFF"/>
                </a:solidFill>
              </a:defRPr>
            </a:lvl1pPr>
          </a:lstStyle>
          <a:p>
            <a:pPr/>
            <a:r>
              <a:t>State A</a:t>
            </a:r>
          </a:p>
        </p:txBody>
      </p:sp>
      <p:sp>
        <p:nvSpPr>
          <p:cNvPr id="288" name="State B"/>
          <p:cNvSpPr txBox="1"/>
          <p:nvPr/>
        </p:nvSpPr>
        <p:spPr>
          <a:xfrm>
            <a:off x="8998750" y="5435129"/>
            <a:ext cx="1328586" cy="5357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900">
                <a:solidFill>
                  <a:srgbClr val="FFFB00"/>
                </a:solidFill>
              </a:defRPr>
            </a:lvl1pPr>
          </a:lstStyle>
          <a:p>
            <a:pPr/>
            <a:r>
              <a:t>State B</a:t>
            </a:r>
          </a:p>
        </p:txBody>
      </p:sp>
      <p:sp>
        <p:nvSpPr>
          <p:cNvPr id="289" name="Process"/>
          <p:cNvSpPr txBox="1"/>
          <p:nvPr/>
        </p:nvSpPr>
        <p:spPr>
          <a:xfrm>
            <a:off x="5365349" y="3830515"/>
            <a:ext cx="2277416" cy="7711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400">
                <a:solidFill>
                  <a:srgbClr val="FF9300"/>
                </a:solidFill>
              </a:defRPr>
            </a:lvl1pPr>
          </a:lstStyle>
          <a:p>
            <a:pPr/>
            <a:r>
              <a:t>Process</a:t>
            </a:r>
          </a:p>
        </p:txBody>
      </p:sp>
      <p:sp>
        <p:nvSpPr>
          <p:cNvPr id="290" name="Process is a change of state"/>
          <p:cNvSpPr txBox="1"/>
          <p:nvPr/>
        </p:nvSpPr>
        <p:spPr>
          <a:xfrm>
            <a:off x="3545713" y="6273712"/>
            <a:ext cx="5913375"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i="1" sz="3400"/>
            </a:pPr>
            <a:r>
              <a:rPr>
                <a:solidFill>
                  <a:srgbClr val="FF9300"/>
                </a:solidFill>
              </a:rPr>
              <a:t>Process</a:t>
            </a:r>
            <a:r>
              <a:t> is a change of state</a:t>
            </a:r>
          </a:p>
        </p:txBody>
      </p:sp>
      <p:sp>
        <p:nvSpPr>
          <p:cNvPr id="291" name="Note: We are interested in spontaneous natural processes, which obey certain rules (e.g., reduce free energy). Organizing processes with a human goal in mind is called process engineering (a very important field)."/>
          <p:cNvSpPr txBox="1"/>
          <p:nvPr/>
        </p:nvSpPr>
        <p:spPr>
          <a:xfrm>
            <a:off x="206121" y="7991855"/>
            <a:ext cx="12592559" cy="7040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t>Note: We are interested in spontaneous natural </a:t>
            </a:r>
            <a:r>
              <a:rPr>
                <a:solidFill>
                  <a:srgbClr val="FF9300"/>
                </a:solidFill>
              </a:rPr>
              <a:t>processes</a:t>
            </a:r>
            <a:r>
              <a:t>, which obey certain rules (e.g., reduce free energy). Organizing processes with a human goal in mind is called </a:t>
            </a:r>
            <a:r>
              <a:rPr>
                <a:solidFill>
                  <a:srgbClr val="FF9300"/>
                </a:solidFill>
              </a:rPr>
              <a:t>process</a:t>
            </a:r>
            <a:r>
              <a:t> engineering (a very important field).</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Examples of Simple Processes"/>
          <p:cNvSpPr txBox="1"/>
          <p:nvPr>
            <p:ph type="title"/>
          </p:nvPr>
        </p:nvSpPr>
        <p:spPr>
          <a:xfrm>
            <a:off x="698500" y="224366"/>
            <a:ext cx="11607800" cy="1016001"/>
          </a:xfrm>
          <a:prstGeom prst="rect">
            <a:avLst/>
          </a:prstGeom>
        </p:spPr>
        <p:txBody>
          <a:bodyPr/>
          <a:lstStyle/>
          <a:p>
            <a:pPr defTabSz="1716590">
              <a:defRPr spc="-118" sz="5940"/>
            </a:pPr>
            <a:r>
              <a:t>Examples of Simple </a:t>
            </a:r>
            <a:r>
              <a:rPr>
                <a:solidFill>
                  <a:srgbClr val="FF9300"/>
                </a:solidFill>
              </a:rPr>
              <a:t>Processes</a:t>
            </a:r>
          </a:p>
        </p:txBody>
      </p:sp>
      <p:sp>
        <p:nvSpPr>
          <p:cNvPr id="294" name="円形"/>
          <p:cNvSpPr/>
          <p:nvPr/>
        </p:nvSpPr>
        <p:spPr>
          <a:xfrm>
            <a:off x="2591923" y="1957314"/>
            <a:ext cx="1270001" cy="1270001"/>
          </a:xfrm>
          <a:prstGeom prst="ellipse">
            <a:avLst/>
          </a:prstGeom>
          <a:solidFill>
            <a:schemeClr val="accent2">
              <a:hueOff val="-206910"/>
              <a:satOff val="-12829"/>
              <a:lumOff val="16238"/>
            </a:schemeClr>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p>
        </p:txBody>
      </p:sp>
      <p:sp>
        <p:nvSpPr>
          <p:cNvPr id="295" name="円形"/>
          <p:cNvSpPr/>
          <p:nvPr/>
        </p:nvSpPr>
        <p:spPr>
          <a:xfrm>
            <a:off x="9409703" y="1957314"/>
            <a:ext cx="1270001" cy="1270001"/>
          </a:xfrm>
          <a:prstGeom prst="ellipse">
            <a:avLst/>
          </a:prstGeom>
          <a:solidFill>
            <a:schemeClr val="accent4">
              <a:hueOff val="475731"/>
              <a:satOff val="-4338"/>
              <a:lumOff val="10182"/>
            </a:schemeClr>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p>
        </p:txBody>
      </p:sp>
      <p:sp>
        <p:nvSpPr>
          <p:cNvPr id="296" name="線"/>
          <p:cNvSpPr/>
          <p:nvPr/>
        </p:nvSpPr>
        <p:spPr>
          <a:xfrm>
            <a:off x="4687755" y="2947595"/>
            <a:ext cx="3625975" cy="1"/>
          </a:xfrm>
          <a:prstGeom prst="line">
            <a:avLst/>
          </a:prstGeom>
          <a:ln w="88900">
            <a:solidFill>
              <a:srgbClr val="FF9300"/>
            </a:solidFill>
            <a:miter lim="400000"/>
            <a:tailEnd type="triangle"/>
          </a:ln>
        </p:spPr>
        <p:txBody>
          <a:bodyPr lIns="50800" tIns="50800" rIns="50800" bIns="50800" anchor="ctr"/>
          <a:lstStyle/>
          <a:p>
            <a:pPr/>
          </a:p>
        </p:txBody>
      </p:sp>
      <p:sp>
        <p:nvSpPr>
          <p:cNvPr id="297" name="Unmixed"/>
          <p:cNvSpPr txBox="1"/>
          <p:nvPr/>
        </p:nvSpPr>
        <p:spPr>
          <a:xfrm>
            <a:off x="2439987" y="3402089"/>
            <a:ext cx="1573874" cy="5357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900">
                <a:solidFill>
                  <a:srgbClr val="00FDFF"/>
                </a:solidFill>
              </a:defRPr>
            </a:lvl1pPr>
          </a:lstStyle>
          <a:p>
            <a:pPr/>
            <a:r>
              <a:t>Unmixed</a:t>
            </a:r>
          </a:p>
        </p:txBody>
      </p:sp>
      <p:sp>
        <p:nvSpPr>
          <p:cNvPr id="298" name="Mixed"/>
          <p:cNvSpPr txBox="1"/>
          <p:nvPr/>
        </p:nvSpPr>
        <p:spPr>
          <a:xfrm>
            <a:off x="9489795" y="3402089"/>
            <a:ext cx="1109816" cy="5357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900">
                <a:solidFill>
                  <a:srgbClr val="FFFB00"/>
                </a:solidFill>
              </a:defRPr>
            </a:lvl1pPr>
          </a:lstStyle>
          <a:p>
            <a:pPr/>
            <a:r>
              <a:t>Mixed</a:t>
            </a:r>
          </a:p>
        </p:txBody>
      </p:sp>
      <p:sp>
        <p:nvSpPr>
          <p:cNvPr id="299" name="Diffusion"/>
          <p:cNvSpPr txBox="1"/>
          <p:nvPr/>
        </p:nvSpPr>
        <p:spPr>
          <a:xfrm>
            <a:off x="5264226" y="2089255"/>
            <a:ext cx="2476348" cy="7711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400">
                <a:solidFill>
                  <a:srgbClr val="FF9300"/>
                </a:solidFill>
              </a:defRPr>
            </a:lvl1pPr>
          </a:lstStyle>
          <a:p>
            <a:pPr/>
            <a:r>
              <a:t>Diffusion</a:t>
            </a:r>
          </a:p>
        </p:txBody>
      </p:sp>
      <p:sp>
        <p:nvSpPr>
          <p:cNvPr id="300" name="円形"/>
          <p:cNvSpPr/>
          <p:nvPr/>
        </p:nvSpPr>
        <p:spPr>
          <a:xfrm>
            <a:off x="2643847" y="4308244"/>
            <a:ext cx="1270001" cy="1270001"/>
          </a:xfrm>
          <a:prstGeom prst="ellipse">
            <a:avLst/>
          </a:prstGeom>
          <a:solidFill>
            <a:schemeClr val="accent2">
              <a:hueOff val="-206910"/>
              <a:satOff val="-12829"/>
              <a:lumOff val="16238"/>
            </a:schemeClr>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p>
        </p:txBody>
      </p:sp>
      <p:sp>
        <p:nvSpPr>
          <p:cNvPr id="301" name="円形"/>
          <p:cNvSpPr/>
          <p:nvPr/>
        </p:nvSpPr>
        <p:spPr>
          <a:xfrm>
            <a:off x="9409703" y="4308244"/>
            <a:ext cx="1270001" cy="1270001"/>
          </a:xfrm>
          <a:prstGeom prst="ellipse">
            <a:avLst/>
          </a:prstGeom>
          <a:solidFill>
            <a:schemeClr val="accent4">
              <a:hueOff val="475731"/>
              <a:satOff val="-4338"/>
              <a:lumOff val="10182"/>
            </a:schemeClr>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p>
        </p:txBody>
      </p:sp>
      <p:sp>
        <p:nvSpPr>
          <p:cNvPr id="302" name="線"/>
          <p:cNvSpPr/>
          <p:nvPr/>
        </p:nvSpPr>
        <p:spPr>
          <a:xfrm>
            <a:off x="4793260" y="5298525"/>
            <a:ext cx="3625975" cy="1"/>
          </a:xfrm>
          <a:prstGeom prst="line">
            <a:avLst/>
          </a:prstGeom>
          <a:ln w="88900">
            <a:solidFill>
              <a:srgbClr val="FF9300"/>
            </a:solidFill>
            <a:miter lim="400000"/>
            <a:tailEnd type="triangle"/>
          </a:ln>
        </p:spPr>
        <p:txBody>
          <a:bodyPr lIns="50800" tIns="50800" rIns="50800" bIns="50800" anchor="ctr"/>
          <a:lstStyle/>
          <a:p>
            <a:pPr/>
          </a:p>
        </p:txBody>
      </p:sp>
      <p:sp>
        <p:nvSpPr>
          <p:cNvPr id="303" name="Undeformed"/>
          <p:cNvSpPr txBox="1"/>
          <p:nvPr/>
        </p:nvSpPr>
        <p:spPr>
          <a:xfrm>
            <a:off x="2191746" y="5753018"/>
            <a:ext cx="2174203" cy="5357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900">
                <a:solidFill>
                  <a:srgbClr val="00FDFF"/>
                </a:solidFill>
              </a:defRPr>
            </a:lvl1pPr>
          </a:lstStyle>
          <a:p>
            <a:pPr/>
            <a:r>
              <a:t>Undeformed</a:t>
            </a:r>
          </a:p>
        </p:txBody>
      </p:sp>
      <p:sp>
        <p:nvSpPr>
          <p:cNvPr id="304" name="Deformed"/>
          <p:cNvSpPr txBox="1"/>
          <p:nvPr/>
        </p:nvSpPr>
        <p:spPr>
          <a:xfrm>
            <a:off x="9172505" y="5753018"/>
            <a:ext cx="1744397" cy="5357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900">
                <a:solidFill>
                  <a:srgbClr val="FFFB00"/>
                </a:solidFill>
              </a:defRPr>
            </a:lvl1pPr>
          </a:lstStyle>
          <a:p>
            <a:pPr/>
            <a:r>
              <a:t>Deformed</a:t>
            </a:r>
          </a:p>
        </p:txBody>
      </p:sp>
      <p:sp>
        <p:nvSpPr>
          <p:cNvPr id="305" name="Strain"/>
          <p:cNvSpPr txBox="1"/>
          <p:nvPr/>
        </p:nvSpPr>
        <p:spPr>
          <a:xfrm>
            <a:off x="5764244" y="4440185"/>
            <a:ext cx="1687323" cy="7711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400">
                <a:solidFill>
                  <a:srgbClr val="FF9300"/>
                </a:solidFill>
              </a:defRPr>
            </a:lvl1pPr>
          </a:lstStyle>
          <a:p>
            <a:pPr/>
            <a:r>
              <a:t>Strain</a:t>
            </a:r>
          </a:p>
        </p:txBody>
      </p:sp>
      <p:sp>
        <p:nvSpPr>
          <p:cNvPr id="306" name="円形"/>
          <p:cNvSpPr/>
          <p:nvPr/>
        </p:nvSpPr>
        <p:spPr>
          <a:xfrm>
            <a:off x="2591923" y="6921583"/>
            <a:ext cx="1270001" cy="1270001"/>
          </a:xfrm>
          <a:prstGeom prst="ellipse">
            <a:avLst/>
          </a:prstGeom>
          <a:solidFill>
            <a:schemeClr val="accent2">
              <a:hueOff val="-206910"/>
              <a:satOff val="-12829"/>
              <a:lumOff val="16238"/>
            </a:schemeClr>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p>
        </p:txBody>
      </p:sp>
      <p:sp>
        <p:nvSpPr>
          <p:cNvPr id="307" name="円形"/>
          <p:cNvSpPr/>
          <p:nvPr/>
        </p:nvSpPr>
        <p:spPr>
          <a:xfrm>
            <a:off x="9357779" y="6921583"/>
            <a:ext cx="1270001" cy="1270001"/>
          </a:xfrm>
          <a:prstGeom prst="ellipse">
            <a:avLst/>
          </a:prstGeom>
          <a:solidFill>
            <a:schemeClr val="accent4">
              <a:hueOff val="475731"/>
              <a:satOff val="-4338"/>
              <a:lumOff val="10182"/>
            </a:schemeClr>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p>
        </p:txBody>
      </p:sp>
      <p:sp>
        <p:nvSpPr>
          <p:cNvPr id="308" name="線"/>
          <p:cNvSpPr/>
          <p:nvPr/>
        </p:nvSpPr>
        <p:spPr>
          <a:xfrm>
            <a:off x="4741336" y="7911864"/>
            <a:ext cx="3625975" cy="1"/>
          </a:xfrm>
          <a:prstGeom prst="line">
            <a:avLst/>
          </a:prstGeom>
          <a:ln w="88900">
            <a:solidFill>
              <a:srgbClr val="FF9300"/>
            </a:solidFill>
            <a:miter lim="400000"/>
            <a:tailEnd type="triangle"/>
          </a:ln>
        </p:spPr>
        <p:txBody>
          <a:bodyPr lIns="50800" tIns="50800" rIns="50800" bIns="50800" anchor="ctr"/>
          <a:lstStyle/>
          <a:p>
            <a:pPr/>
          </a:p>
        </p:txBody>
      </p:sp>
      <p:sp>
        <p:nvSpPr>
          <p:cNvPr id="309" name="Higher Elevation"/>
          <p:cNvSpPr txBox="1"/>
          <p:nvPr/>
        </p:nvSpPr>
        <p:spPr>
          <a:xfrm>
            <a:off x="1833029" y="8366357"/>
            <a:ext cx="2787790" cy="5357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900">
                <a:solidFill>
                  <a:srgbClr val="00FDFF"/>
                </a:solidFill>
              </a:defRPr>
            </a:lvl1pPr>
          </a:lstStyle>
          <a:p>
            <a:pPr/>
            <a:r>
              <a:t>Higher Elevation</a:t>
            </a:r>
          </a:p>
        </p:txBody>
      </p:sp>
      <p:sp>
        <p:nvSpPr>
          <p:cNvPr id="310" name="Lower Elevation"/>
          <p:cNvSpPr txBox="1"/>
          <p:nvPr/>
        </p:nvSpPr>
        <p:spPr>
          <a:xfrm>
            <a:off x="8632952" y="8366357"/>
            <a:ext cx="2719655" cy="5357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900">
                <a:solidFill>
                  <a:srgbClr val="FFFB00"/>
                </a:solidFill>
              </a:defRPr>
            </a:lvl1pPr>
          </a:lstStyle>
          <a:p>
            <a:pPr/>
            <a:r>
              <a:t>Lower Elevation</a:t>
            </a:r>
          </a:p>
        </p:txBody>
      </p:sp>
      <p:sp>
        <p:nvSpPr>
          <p:cNvPr id="311" name="Gravity"/>
          <p:cNvSpPr txBox="1"/>
          <p:nvPr/>
        </p:nvSpPr>
        <p:spPr>
          <a:xfrm>
            <a:off x="5556973" y="7053524"/>
            <a:ext cx="1998016" cy="7711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400">
                <a:solidFill>
                  <a:srgbClr val="FF9300"/>
                </a:solidFill>
              </a:defRPr>
            </a:lvl1pPr>
          </a:lstStyle>
          <a:p>
            <a:pPr/>
            <a:r>
              <a:t>Gravity</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Process Collaboration"/>
          <p:cNvSpPr txBox="1"/>
          <p:nvPr>
            <p:ph type="title"/>
          </p:nvPr>
        </p:nvSpPr>
        <p:spPr>
          <a:xfrm>
            <a:off x="698500" y="224366"/>
            <a:ext cx="11607800" cy="1016001"/>
          </a:xfrm>
          <a:prstGeom prst="rect">
            <a:avLst/>
          </a:prstGeom>
        </p:spPr>
        <p:txBody>
          <a:bodyPr/>
          <a:lstStyle/>
          <a:p>
            <a:pPr defTabSz="1716590">
              <a:defRPr spc="-118" sz="5940"/>
            </a:pPr>
            <a:r>
              <a:rPr>
                <a:solidFill>
                  <a:srgbClr val="FF9300"/>
                </a:solidFill>
              </a:rPr>
              <a:t>Process</a:t>
            </a:r>
            <a:r>
              <a:t> Collaboration</a:t>
            </a:r>
          </a:p>
        </p:txBody>
      </p:sp>
      <p:sp>
        <p:nvSpPr>
          <p:cNvPr id="314" name="Thermal Expansion"/>
          <p:cNvSpPr txBox="1"/>
          <p:nvPr/>
        </p:nvSpPr>
        <p:spPr>
          <a:xfrm>
            <a:off x="2239774" y="7288471"/>
            <a:ext cx="3157170" cy="5234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FF9300"/>
                </a:solidFill>
              </a:defRPr>
            </a:lvl1pPr>
          </a:lstStyle>
          <a:p>
            <a:pPr/>
            <a:r>
              <a:t>Thermal Expansion</a:t>
            </a:r>
          </a:p>
        </p:txBody>
      </p:sp>
      <p:sp>
        <p:nvSpPr>
          <p:cNvPr id="315" name="Gravity"/>
          <p:cNvSpPr txBox="1"/>
          <p:nvPr/>
        </p:nvSpPr>
        <p:spPr>
          <a:xfrm>
            <a:off x="5882335" y="6325758"/>
            <a:ext cx="1240130" cy="523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FF9300"/>
                </a:solidFill>
              </a:defRPr>
            </a:lvl1pPr>
          </a:lstStyle>
          <a:p>
            <a:pPr/>
            <a:r>
              <a:t>Gravity</a:t>
            </a:r>
          </a:p>
        </p:txBody>
      </p:sp>
      <p:sp>
        <p:nvSpPr>
          <p:cNvPr id="316" name="Viscosity"/>
          <p:cNvSpPr txBox="1"/>
          <p:nvPr/>
        </p:nvSpPr>
        <p:spPr>
          <a:xfrm>
            <a:off x="8547328" y="7288471"/>
            <a:ext cx="1523544" cy="5234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FF9300"/>
                </a:solidFill>
              </a:defRPr>
            </a:lvl1pPr>
          </a:lstStyle>
          <a:p>
            <a:pPr/>
            <a:r>
              <a:t>Viscosity</a:t>
            </a:r>
          </a:p>
        </p:txBody>
      </p:sp>
      <p:sp>
        <p:nvSpPr>
          <p:cNvPr id="317" name="Thermal Diffusion"/>
          <p:cNvSpPr txBox="1"/>
          <p:nvPr/>
        </p:nvSpPr>
        <p:spPr>
          <a:xfrm>
            <a:off x="5345991" y="8399678"/>
            <a:ext cx="2888336" cy="523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FF9300"/>
                </a:solidFill>
              </a:defRPr>
            </a:lvl1pPr>
          </a:lstStyle>
          <a:p>
            <a:pPr/>
            <a:r>
              <a:t>Thermal Diffusion</a:t>
            </a:r>
          </a:p>
        </p:txBody>
      </p:sp>
      <p:sp>
        <p:nvSpPr>
          <p:cNvPr id="318" name="楕円"/>
          <p:cNvSpPr/>
          <p:nvPr/>
        </p:nvSpPr>
        <p:spPr>
          <a:xfrm>
            <a:off x="1519113" y="5968254"/>
            <a:ext cx="10245974" cy="3527230"/>
          </a:xfrm>
          <a:prstGeom prst="ellipse">
            <a:avLst/>
          </a:prstGeom>
          <a:ln w="88900">
            <a:solidFill>
              <a:srgbClr val="FF9300"/>
            </a:solidFill>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p>
        </p:txBody>
      </p:sp>
      <p:sp>
        <p:nvSpPr>
          <p:cNvPr id="319" name="Rayleigh-Bénard Thermal Convection"/>
          <p:cNvSpPr txBox="1"/>
          <p:nvPr/>
        </p:nvSpPr>
        <p:spPr>
          <a:xfrm>
            <a:off x="1942649" y="5109132"/>
            <a:ext cx="9398902" cy="7214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100">
                <a:solidFill>
                  <a:srgbClr val="FF9300"/>
                </a:solidFill>
              </a:defRPr>
            </a:lvl1pPr>
          </a:lstStyle>
          <a:p>
            <a:pPr/>
            <a:r>
              <a:t>Rayleigh-Bénard Thermal Convection</a:t>
            </a:r>
          </a:p>
        </p:txBody>
      </p:sp>
      <p:pic>
        <p:nvPicPr>
          <p:cNvPr id="320" name="Convection_Movie_3D_Stephane_t1e7_0a.mpg" descr="Convection_Movie_3D_Stephane_t1e7_0a.mpg"/>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2489200" y="1524081"/>
            <a:ext cx="7721600" cy="32512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8751" fill="hold"/>
                                        <p:tgtEl>
                                          <p:spTgt spid="32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20"/>
                </p:tgtEl>
              </p:cMediaNode>
            </p:video>
            <p:seq concurrent="1" prevAc="none" nextAc="seek">
              <p:cTn id="8" evtFilter="cancelBubble" nodeType="interactiveSeq" restart="whenNotActive" fill="hold">
                <p:stCondLst>
                  <p:cond delay="0" evt="onClick">
                    <p:tgtEl>
                      <p:spTgt spid="320"/>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20"/>
                                        </p:tgtEl>
                                      </p:cBhvr>
                                    </p:cmd>
                                  </p:childTnLst>
                                </p:cTn>
                              </p:par>
                            </p:childTnLst>
                          </p:cTn>
                        </p:par>
                      </p:childTnLst>
                    </p:cTn>
                  </p:par>
                </p:childTnLst>
              </p:cTn>
              <p:nextCondLst>
                <p:cond delay="0" evt="onClick">
                  <p:tgtEl>
                    <p:spTgt spid="320"/>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Process Collaboration"/>
          <p:cNvSpPr txBox="1"/>
          <p:nvPr>
            <p:ph type="title"/>
          </p:nvPr>
        </p:nvSpPr>
        <p:spPr>
          <a:xfrm>
            <a:off x="698500" y="224366"/>
            <a:ext cx="11607800" cy="1016001"/>
          </a:xfrm>
          <a:prstGeom prst="rect">
            <a:avLst/>
          </a:prstGeom>
        </p:spPr>
        <p:txBody>
          <a:bodyPr/>
          <a:lstStyle/>
          <a:p>
            <a:pPr defTabSz="1716590">
              <a:defRPr spc="-118" sz="5940"/>
            </a:pPr>
            <a:r>
              <a:rPr>
                <a:solidFill>
                  <a:srgbClr val="FF9300"/>
                </a:solidFill>
              </a:rPr>
              <a:t>Process</a:t>
            </a:r>
            <a:r>
              <a:t> Collaboration</a:t>
            </a:r>
          </a:p>
        </p:txBody>
      </p:sp>
      <p:sp>
        <p:nvSpPr>
          <p:cNvPr id="323" name="Thermal Expansion/Contraction"/>
          <p:cNvSpPr txBox="1"/>
          <p:nvPr/>
        </p:nvSpPr>
        <p:spPr>
          <a:xfrm>
            <a:off x="1896417" y="7066178"/>
            <a:ext cx="5139284" cy="523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FF9300"/>
                </a:solidFill>
              </a:defRPr>
            </a:lvl1pPr>
          </a:lstStyle>
          <a:p>
            <a:pPr/>
            <a:r>
              <a:t>Thermal Expansion/Contraction</a:t>
            </a:r>
          </a:p>
        </p:txBody>
      </p:sp>
      <p:sp>
        <p:nvSpPr>
          <p:cNvPr id="324" name="Dissolution/Exsolution"/>
          <p:cNvSpPr txBox="1"/>
          <p:nvPr/>
        </p:nvSpPr>
        <p:spPr>
          <a:xfrm>
            <a:off x="7177966" y="7749770"/>
            <a:ext cx="3643986" cy="5234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FF9300"/>
                </a:solidFill>
              </a:defRPr>
            </a:lvl1pPr>
          </a:lstStyle>
          <a:p>
            <a:pPr/>
            <a:r>
              <a:t>Dissolution/Exsolution</a:t>
            </a:r>
          </a:p>
        </p:txBody>
      </p:sp>
      <p:sp>
        <p:nvSpPr>
          <p:cNvPr id="325" name="Precipitation (e.g., Rain, Snow)"/>
          <p:cNvSpPr txBox="1"/>
          <p:nvPr/>
        </p:nvSpPr>
        <p:spPr>
          <a:xfrm>
            <a:off x="3724937" y="6354978"/>
            <a:ext cx="4987444" cy="523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FF9300"/>
                </a:solidFill>
              </a:defRPr>
            </a:lvl1pPr>
          </a:lstStyle>
          <a:p>
            <a:pPr/>
            <a:r>
              <a:t>Precipitation (e.g., Rain, Snow)</a:t>
            </a:r>
          </a:p>
        </p:txBody>
      </p:sp>
      <p:sp>
        <p:nvSpPr>
          <p:cNvPr id="326" name="Wind"/>
          <p:cNvSpPr txBox="1"/>
          <p:nvPr/>
        </p:nvSpPr>
        <p:spPr>
          <a:xfrm>
            <a:off x="8919743" y="7066178"/>
            <a:ext cx="931114" cy="523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FF9300"/>
                </a:solidFill>
              </a:defRPr>
            </a:lvl1pPr>
          </a:lstStyle>
          <a:p>
            <a:pPr/>
            <a:r>
              <a:t>Wind</a:t>
            </a:r>
          </a:p>
        </p:txBody>
      </p:sp>
      <p:sp>
        <p:nvSpPr>
          <p:cNvPr id="327" name="Freezing/Thawing"/>
          <p:cNvSpPr txBox="1"/>
          <p:nvPr/>
        </p:nvSpPr>
        <p:spPr>
          <a:xfrm>
            <a:off x="3295500" y="7840878"/>
            <a:ext cx="2925319" cy="523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FF9300"/>
                </a:solidFill>
              </a:defRPr>
            </a:lvl1pPr>
          </a:lstStyle>
          <a:p>
            <a:pPr/>
            <a:r>
              <a:t>Freezing/Thawing</a:t>
            </a:r>
          </a:p>
        </p:txBody>
      </p:sp>
      <p:sp>
        <p:nvSpPr>
          <p:cNvPr id="328" name="楕円"/>
          <p:cNvSpPr/>
          <p:nvPr/>
        </p:nvSpPr>
        <p:spPr>
          <a:xfrm>
            <a:off x="1379413" y="5980954"/>
            <a:ext cx="10245974" cy="3527230"/>
          </a:xfrm>
          <a:prstGeom prst="ellipse">
            <a:avLst/>
          </a:prstGeom>
          <a:ln w="88900">
            <a:solidFill>
              <a:srgbClr val="FF9300"/>
            </a:solidFill>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p>
        </p:txBody>
      </p:sp>
      <p:sp>
        <p:nvSpPr>
          <p:cNvPr id="329" name="Rock Weathering"/>
          <p:cNvSpPr txBox="1"/>
          <p:nvPr/>
        </p:nvSpPr>
        <p:spPr>
          <a:xfrm>
            <a:off x="4319752" y="5210732"/>
            <a:ext cx="4365296" cy="7214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100">
                <a:solidFill>
                  <a:srgbClr val="FF9300"/>
                </a:solidFill>
              </a:defRPr>
            </a:lvl1pPr>
          </a:lstStyle>
          <a:p>
            <a:pPr/>
            <a:r>
              <a:t>Rock Weathering</a:t>
            </a:r>
          </a:p>
        </p:txBody>
      </p:sp>
      <p:sp>
        <p:nvSpPr>
          <p:cNvPr id="330" name="Plant growth/decay"/>
          <p:cNvSpPr txBox="1"/>
          <p:nvPr/>
        </p:nvSpPr>
        <p:spPr>
          <a:xfrm>
            <a:off x="5633316" y="8615578"/>
            <a:ext cx="3202687" cy="523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FF9300"/>
                </a:solidFill>
              </a:defRPr>
            </a:lvl1pPr>
          </a:lstStyle>
          <a:p>
            <a:pPr/>
            <a:r>
              <a:t>Plant growth/decay</a:t>
            </a:r>
          </a:p>
        </p:txBody>
      </p:sp>
      <p:pic>
        <p:nvPicPr>
          <p:cNvPr id="331" name="イメージ" descr="イメージ"/>
          <p:cNvPicPr>
            <a:picLocks noChangeAspect="1"/>
          </p:cNvPicPr>
          <p:nvPr/>
        </p:nvPicPr>
        <p:blipFill>
          <a:blip r:embed="rId2">
            <a:extLst/>
          </a:blip>
          <a:stretch>
            <a:fillRect/>
          </a:stretch>
        </p:blipFill>
        <p:spPr>
          <a:xfrm>
            <a:off x="3060304" y="1293909"/>
            <a:ext cx="6884192" cy="3863281"/>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Process Collaboration"/>
          <p:cNvSpPr txBox="1"/>
          <p:nvPr>
            <p:ph type="title"/>
          </p:nvPr>
        </p:nvSpPr>
        <p:spPr>
          <a:xfrm>
            <a:off x="698500" y="224366"/>
            <a:ext cx="11607800" cy="1016001"/>
          </a:xfrm>
          <a:prstGeom prst="rect">
            <a:avLst/>
          </a:prstGeom>
        </p:spPr>
        <p:txBody>
          <a:bodyPr/>
          <a:lstStyle/>
          <a:p>
            <a:pPr defTabSz="1716590">
              <a:defRPr spc="-118" sz="5940"/>
            </a:pPr>
            <a:r>
              <a:rPr>
                <a:solidFill>
                  <a:srgbClr val="FF9300"/>
                </a:solidFill>
              </a:rPr>
              <a:t>Process</a:t>
            </a:r>
            <a:r>
              <a:t> Collaboration</a:t>
            </a:r>
          </a:p>
        </p:txBody>
      </p:sp>
      <p:sp>
        <p:nvSpPr>
          <p:cNvPr id="334" name="Nervous"/>
          <p:cNvSpPr txBox="1"/>
          <p:nvPr/>
        </p:nvSpPr>
        <p:spPr>
          <a:xfrm>
            <a:off x="2731137" y="7618671"/>
            <a:ext cx="1437844" cy="5234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FF9300"/>
                </a:solidFill>
              </a:defRPr>
            </a:lvl1pPr>
          </a:lstStyle>
          <a:p>
            <a:pPr/>
            <a:r>
              <a:t>Nervous</a:t>
            </a:r>
          </a:p>
        </p:txBody>
      </p:sp>
      <p:sp>
        <p:nvSpPr>
          <p:cNvPr id="335" name="Respiratory"/>
          <p:cNvSpPr txBox="1"/>
          <p:nvPr/>
        </p:nvSpPr>
        <p:spPr>
          <a:xfrm>
            <a:off x="5821073" y="6697878"/>
            <a:ext cx="1938173" cy="523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FF9300"/>
                </a:solidFill>
              </a:defRPr>
            </a:lvl1pPr>
          </a:lstStyle>
          <a:p>
            <a:pPr/>
            <a:r>
              <a:t>Respiratory</a:t>
            </a:r>
          </a:p>
        </p:txBody>
      </p:sp>
      <p:sp>
        <p:nvSpPr>
          <p:cNvPr id="336" name="Muscular"/>
          <p:cNvSpPr txBox="1"/>
          <p:nvPr/>
        </p:nvSpPr>
        <p:spPr>
          <a:xfrm>
            <a:off x="8571636" y="7618671"/>
            <a:ext cx="1576528" cy="5234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FF9300"/>
                </a:solidFill>
              </a:defRPr>
            </a:lvl1pPr>
          </a:lstStyle>
          <a:p>
            <a:pPr/>
            <a:r>
              <a:t>Muscular</a:t>
            </a:r>
          </a:p>
        </p:txBody>
      </p:sp>
      <p:sp>
        <p:nvSpPr>
          <p:cNvPr id="337" name="Skeletal"/>
          <p:cNvSpPr txBox="1"/>
          <p:nvPr/>
        </p:nvSpPr>
        <p:spPr>
          <a:xfrm>
            <a:off x="5956071" y="8539465"/>
            <a:ext cx="1372058" cy="523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FF9300"/>
                </a:solidFill>
              </a:defRPr>
            </a:lvl1pPr>
          </a:lstStyle>
          <a:p>
            <a:pPr/>
            <a:r>
              <a:t>Skeletal</a:t>
            </a:r>
          </a:p>
        </p:txBody>
      </p:sp>
      <p:sp>
        <p:nvSpPr>
          <p:cNvPr id="338" name="楕円"/>
          <p:cNvSpPr/>
          <p:nvPr/>
        </p:nvSpPr>
        <p:spPr>
          <a:xfrm>
            <a:off x="1519113" y="6503886"/>
            <a:ext cx="10245974" cy="2991597"/>
          </a:xfrm>
          <a:prstGeom prst="ellipse">
            <a:avLst/>
          </a:prstGeom>
          <a:ln w="88900">
            <a:solidFill>
              <a:srgbClr val="FF9300"/>
            </a:solidFill>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p>
        </p:txBody>
      </p:sp>
      <p:sp>
        <p:nvSpPr>
          <p:cNvPr id="339" name="Homo Sapiens"/>
          <p:cNvSpPr txBox="1"/>
          <p:nvPr/>
        </p:nvSpPr>
        <p:spPr>
          <a:xfrm>
            <a:off x="4777339" y="5535834"/>
            <a:ext cx="3729522" cy="7214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100">
                <a:solidFill>
                  <a:srgbClr val="FF9300"/>
                </a:solidFill>
              </a:defRPr>
            </a:lvl1pPr>
          </a:lstStyle>
          <a:p>
            <a:pPr/>
            <a:r>
              <a:t>Homo Sapiens</a:t>
            </a:r>
          </a:p>
        </p:txBody>
      </p:sp>
      <p:pic>
        <p:nvPicPr>
          <p:cNvPr id="340" name="イメージ" descr="イメージ"/>
          <p:cNvPicPr>
            <a:picLocks noChangeAspect="1"/>
          </p:cNvPicPr>
          <p:nvPr/>
        </p:nvPicPr>
        <p:blipFill>
          <a:blip r:embed="rId2">
            <a:extLst/>
          </a:blip>
          <a:stretch>
            <a:fillRect/>
          </a:stretch>
        </p:blipFill>
        <p:spPr>
          <a:xfrm>
            <a:off x="3297232" y="1251322"/>
            <a:ext cx="6410335" cy="4273557"/>
          </a:xfrm>
          <a:prstGeom prst="rect">
            <a:avLst/>
          </a:prstGeom>
          <a:ln w="12700">
            <a:miter lim="400000"/>
          </a:ln>
        </p:spPr>
      </p:pic>
      <p:sp>
        <p:nvSpPr>
          <p:cNvPr id="341" name="Digestive"/>
          <p:cNvSpPr txBox="1"/>
          <p:nvPr/>
        </p:nvSpPr>
        <p:spPr>
          <a:xfrm>
            <a:off x="5714314" y="7618671"/>
            <a:ext cx="1576172" cy="5234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FF9300"/>
                </a:solidFill>
              </a:defRPr>
            </a:lvl1pPr>
          </a:lstStyle>
          <a:p>
            <a:pPr/>
            <a:r>
              <a:t>Digestive</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Earth-Life Science Institute"/>
          <p:cNvSpPr txBox="1"/>
          <p:nvPr>
            <p:ph type="body" sz="quarter" idx="1"/>
          </p:nvPr>
        </p:nvSpPr>
        <p:spPr>
          <a:xfrm>
            <a:off x="698500" y="38100"/>
            <a:ext cx="11607800" cy="1202581"/>
          </a:xfrm>
          <a:prstGeom prst="rect">
            <a:avLst/>
          </a:prstGeom>
        </p:spPr>
        <p:txBody>
          <a:bodyPr/>
          <a:lstStyle>
            <a:lvl1pPr defTabSz="1543197">
              <a:defRPr spc="-145" sz="7297"/>
            </a:lvl1pPr>
          </a:lstStyle>
          <a:p>
            <a:pPr/>
            <a:r>
              <a:t>Earth-Life Science Institute</a:t>
            </a:r>
          </a:p>
        </p:txBody>
      </p:sp>
      <p:sp>
        <p:nvSpPr>
          <p:cNvPr id="196" name="Tokyo Institute of Technology"/>
          <p:cNvSpPr txBox="1"/>
          <p:nvPr/>
        </p:nvSpPr>
        <p:spPr>
          <a:xfrm>
            <a:off x="3316909" y="1079550"/>
            <a:ext cx="6015382" cy="634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3600"/>
            </a:lvl1pPr>
          </a:lstStyle>
          <a:p>
            <a:pPr/>
            <a:r>
              <a:t>Tokyo Institute of Technology</a:t>
            </a:r>
          </a:p>
        </p:txBody>
      </p:sp>
      <p:pic>
        <p:nvPicPr>
          <p:cNvPr id="197" name="イメージ" descr="イメージ"/>
          <p:cNvPicPr>
            <a:picLocks noChangeAspect="1"/>
          </p:cNvPicPr>
          <p:nvPr/>
        </p:nvPicPr>
        <p:blipFill>
          <a:blip r:embed="rId2">
            <a:extLst/>
          </a:blip>
          <a:stretch>
            <a:fillRect/>
          </a:stretch>
        </p:blipFill>
        <p:spPr>
          <a:xfrm>
            <a:off x="1993900" y="2184400"/>
            <a:ext cx="9017000" cy="5715000"/>
          </a:xfrm>
          <a:prstGeom prst="rect">
            <a:avLst/>
          </a:prstGeom>
          <a:ln w="12700">
            <a:miter lim="400000"/>
          </a:ln>
        </p:spPr>
      </p:pic>
      <p:sp>
        <p:nvSpPr>
          <p:cNvPr id="198" name="Idea: Earth and Life are intimately coupled, inseparable. Target: Origin and evolution of the Earth-Life system."/>
          <p:cNvSpPr txBox="1"/>
          <p:nvPr/>
        </p:nvSpPr>
        <p:spPr>
          <a:xfrm>
            <a:off x="1203424" y="7938439"/>
            <a:ext cx="10242352" cy="10053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pPr>
            <a:r>
              <a:rPr u="sng"/>
              <a:t>Idea:</a:t>
            </a:r>
            <a:r>
              <a:t> Earth and Life are intimately coupled, inseparable. </a:t>
            </a:r>
            <a:r>
              <a:rPr u="sng"/>
              <a:t>Target:</a:t>
            </a:r>
            <a:r>
              <a:t> Origin and evolution of the Earth-Life system.</a:t>
            </a:r>
          </a:p>
        </p:txBody>
      </p:sp>
      <p:sp>
        <p:nvSpPr>
          <p:cNvPr id="199" name="“How do planets make life?”"/>
          <p:cNvSpPr txBox="1"/>
          <p:nvPr/>
        </p:nvSpPr>
        <p:spPr>
          <a:xfrm>
            <a:off x="3397389" y="8941359"/>
            <a:ext cx="6210022" cy="6595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3800">
                <a:solidFill>
                  <a:srgbClr val="00FDFF"/>
                </a:solidFill>
              </a:defRPr>
            </a:lvl1pPr>
          </a:lstStyle>
          <a:p>
            <a:pPr/>
            <a:r>
              <a:t>“How do planets make life?”</a:t>
            </a:r>
          </a:p>
        </p:txBody>
      </p:sp>
      <p:sp>
        <p:nvSpPr>
          <p:cNvPr id="200" name="Established in December 2012"/>
          <p:cNvSpPr txBox="1"/>
          <p:nvPr/>
        </p:nvSpPr>
        <p:spPr>
          <a:xfrm>
            <a:off x="4537925" y="1712036"/>
            <a:ext cx="3928950" cy="4366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pPr/>
            <a:r>
              <a:t>Established in December 2012</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Next Step: Memory"/>
          <p:cNvSpPr txBox="1"/>
          <p:nvPr>
            <p:ph type="body" sz="half" idx="1"/>
          </p:nvPr>
        </p:nvSpPr>
        <p:spPr>
          <a:xfrm>
            <a:off x="432618" y="3567906"/>
            <a:ext cx="12139564" cy="2617788"/>
          </a:xfrm>
          <a:prstGeom prst="rect">
            <a:avLst/>
          </a:prstGeom>
        </p:spPr>
        <p:txBody>
          <a:bodyPr/>
          <a:lstStyle/>
          <a:p>
            <a:pPr/>
            <a:r>
              <a:t>Next Step: </a:t>
            </a:r>
            <a:r>
              <a:rPr>
                <a:solidFill>
                  <a:srgbClr val="FF40FF"/>
                </a:solidFill>
              </a:rPr>
              <a:t>Memory</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A simple definition of “memory”"/>
          <p:cNvSpPr txBox="1"/>
          <p:nvPr>
            <p:ph type="title"/>
          </p:nvPr>
        </p:nvSpPr>
        <p:spPr>
          <a:xfrm>
            <a:off x="698500" y="1986398"/>
            <a:ext cx="11607800" cy="1016001"/>
          </a:xfrm>
          <a:prstGeom prst="rect">
            <a:avLst/>
          </a:prstGeom>
        </p:spPr>
        <p:txBody>
          <a:bodyPr/>
          <a:lstStyle/>
          <a:p>
            <a:pPr defTabSz="1716590">
              <a:defRPr spc="-118" sz="5940"/>
            </a:pPr>
            <a:r>
              <a:t>A simple definition of “</a:t>
            </a:r>
            <a:r>
              <a:rPr>
                <a:solidFill>
                  <a:srgbClr val="FF40FF"/>
                </a:solidFill>
              </a:rPr>
              <a:t>memory</a:t>
            </a:r>
            <a:r>
              <a:t>”</a:t>
            </a:r>
          </a:p>
        </p:txBody>
      </p:sp>
      <p:sp>
        <p:nvSpPr>
          <p:cNvPr id="346" name="円形"/>
          <p:cNvSpPr/>
          <p:nvPr/>
        </p:nvSpPr>
        <p:spPr>
          <a:xfrm>
            <a:off x="2703442" y="3990355"/>
            <a:ext cx="1270001" cy="1270001"/>
          </a:xfrm>
          <a:prstGeom prst="ellipse">
            <a:avLst/>
          </a:prstGeom>
          <a:solidFill>
            <a:schemeClr val="accent2">
              <a:hueOff val="-206910"/>
              <a:satOff val="-12829"/>
              <a:lumOff val="16238"/>
            </a:schemeClr>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p>
        </p:txBody>
      </p:sp>
      <p:sp>
        <p:nvSpPr>
          <p:cNvPr id="347" name="円形"/>
          <p:cNvSpPr/>
          <p:nvPr/>
        </p:nvSpPr>
        <p:spPr>
          <a:xfrm>
            <a:off x="9028042" y="3990355"/>
            <a:ext cx="1270001" cy="1270001"/>
          </a:xfrm>
          <a:prstGeom prst="ellipse">
            <a:avLst/>
          </a:prstGeom>
          <a:solidFill>
            <a:schemeClr val="accent4">
              <a:hueOff val="475731"/>
              <a:satOff val="-4338"/>
              <a:lumOff val="10182"/>
            </a:schemeClr>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p>
        </p:txBody>
      </p:sp>
      <p:sp>
        <p:nvSpPr>
          <p:cNvPr id="348" name="線"/>
          <p:cNvSpPr/>
          <p:nvPr/>
        </p:nvSpPr>
        <p:spPr>
          <a:xfrm>
            <a:off x="4689412" y="4688855"/>
            <a:ext cx="3625976" cy="1"/>
          </a:xfrm>
          <a:prstGeom prst="line">
            <a:avLst/>
          </a:prstGeom>
          <a:ln w="88900">
            <a:solidFill>
              <a:srgbClr val="FF9300"/>
            </a:solidFill>
            <a:miter lim="400000"/>
            <a:tailEnd type="triangle"/>
          </a:ln>
        </p:spPr>
        <p:txBody>
          <a:bodyPr lIns="50800" tIns="50800" rIns="50800" bIns="50800" anchor="ctr"/>
          <a:lstStyle/>
          <a:p>
            <a:pPr/>
          </a:p>
        </p:txBody>
      </p:sp>
      <p:sp>
        <p:nvSpPr>
          <p:cNvPr id="349" name="State A"/>
          <p:cNvSpPr txBox="1"/>
          <p:nvPr/>
        </p:nvSpPr>
        <p:spPr>
          <a:xfrm>
            <a:off x="2677464" y="5435129"/>
            <a:ext cx="1321957" cy="5357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900">
                <a:solidFill>
                  <a:srgbClr val="00FDFF"/>
                </a:solidFill>
              </a:defRPr>
            </a:lvl1pPr>
          </a:lstStyle>
          <a:p>
            <a:pPr/>
            <a:r>
              <a:t>State A</a:t>
            </a:r>
          </a:p>
        </p:txBody>
      </p:sp>
      <p:sp>
        <p:nvSpPr>
          <p:cNvPr id="350" name="State B"/>
          <p:cNvSpPr txBox="1"/>
          <p:nvPr/>
        </p:nvSpPr>
        <p:spPr>
          <a:xfrm>
            <a:off x="8998750" y="5435129"/>
            <a:ext cx="1328586" cy="5357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900">
                <a:solidFill>
                  <a:srgbClr val="FFFB00"/>
                </a:solidFill>
              </a:defRPr>
            </a:lvl1pPr>
          </a:lstStyle>
          <a:p>
            <a:pPr/>
            <a:r>
              <a:t>State B</a:t>
            </a:r>
          </a:p>
        </p:txBody>
      </p:sp>
      <p:sp>
        <p:nvSpPr>
          <p:cNvPr id="351" name="Process"/>
          <p:cNvSpPr txBox="1"/>
          <p:nvPr/>
        </p:nvSpPr>
        <p:spPr>
          <a:xfrm>
            <a:off x="5365349" y="3830515"/>
            <a:ext cx="2277416" cy="7711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400">
                <a:solidFill>
                  <a:srgbClr val="FF9300"/>
                </a:solidFill>
              </a:defRPr>
            </a:lvl1pPr>
          </a:lstStyle>
          <a:p>
            <a:pPr/>
            <a:r>
              <a:t>Process</a:t>
            </a:r>
          </a:p>
        </p:txBody>
      </p:sp>
      <p:sp>
        <p:nvSpPr>
          <p:cNvPr id="352" name="Memory is the recording/imprinting of process"/>
          <p:cNvSpPr txBox="1"/>
          <p:nvPr/>
        </p:nvSpPr>
        <p:spPr>
          <a:xfrm>
            <a:off x="1666735" y="6273712"/>
            <a:ext cx="9671330"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i="1" sz="3400"/>
            </a:pPr>
            <a:r>
              <a:rPr>
                <a:solidFill>
                  <a:srgbClr val="FF40FF"/>
                </a:solidFill>
              </a:rPr>
              <a:t>Memory</a:t>
            </a:r>
            <a:r>
              <a:t> is the recording/imprinting of process</a:t>
            </a:r>
          </a:p>
        </p:txBody>
      </p:sp>
      <p:sp>
        <p:nvSpPr>
          <p:cNvPr id="353" name="Process…"/>
          <p:cNvSpPr txBox="1"/>
          <p:nvPr/>
        </p:nvSpPr>
        <p:spPr>
          <a:xfrm>
            <a:off x="9040533" y="4235892"/>
            <a:ext cx="1245020" cy="804328"/>
          </a:xfrm>
          <a:prstGeom prst="rect">
            <a:avLst/>
          </a:prstGeom>
          <a:ln w="12700">
            <a:miter lim="400000"/>
          </a:ln>
          <a:effectLst>
            <a:outerShdw sx="100000" sy="100000" kx="0" ky="0" algn="b" rotWithShape="0" blurRad="25400" dist="0" dir="5400000">
              <a:srgbClr val="000000">
                <a:alpha val="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2300">
                <a:solidFill>
                  <a:srgbClr val="942192"/>
                </a:solidFill>
              </a:defRPr>
            </a:pPr>
            <a:r>
              <a:t>Process</a:t>
            </a:r>
          </a:p>
          <a:p>
            <a:pPr>
              <a:defRPr b="1" sz="2300">
                <a:solidFill>
                  <a:srgbClr val="942192"/>
                </a:solidFill>
              </a:defRPr>
            </a:pPr>
            <a:r>
              <a:t>Imprint</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Example of biological  “memory”"/>
          <p:cNvSpPr txBox="1"/>
          <p:nvPr>
            <p:ph type="title"/>
          </p:nvPr>
        </p:nvSpPr>
        <p:spPr>
          <a:xfrm>
            <a:off x="254000" y="439092"/>
            <a:ext cx="11607800" cy="1016001"/>
          </a:xfrm>
          <a:prstGeom prst="rect">
            <a:avLst/>
          </a:prstGeom>
        </p:spPr>
        <p:txBody>
          <a:bodyPr/>
          <a:lstStyle/>
          <a:p>
            <a:pPr defTabSz="1716590">
              <a:defRPr spc="-118" sz="5940"/>
            </a:pPr>
            <a:r>
              <a:t>Example of biological  “</a:t>
            </a:r>
            <a:r>
              <a:rPr>
                <a:solidFill>
                  <a:srgbClr val="FF40FF"/>
                </a:solidFill>
              </a:rPr>
              <a:t>memory</a:t>
            </a:r>
            <a:r>
              <a:t>”</a:t>
            </a:r>
          </a:p>
        </p:txBody>
      </p:sp>
      <p:pic>
        <p:nvPicPr>
          <p:cNvPr id="356" name="イメージ" descr="イメージ"/>
          <p:cNvPicPr>
            <a:picLocks noChangeAspect="1"/>
          </p:cNvPicPr>
          <p:nvPr/>
        </p:nvPicPr>
        <p:blipFill>
          <a:blip r:embed="rId2">
            <a:extLst/>
          </a:blip>
          <a:stretch>
            <a:fillRect/>
          </a:stretch>
        </p:blipFill>
        <p:spPr>
          <a:xfrm>
            <a:off x="3790549" y="2960399"/>
            <a:ext cx="6973343" cy="4648895"/>
          </a:xfrm>
          <a:prstGeom prst="rect">
            <a:avLst/>
          </a:prstGeom>
          <a:ln w="12700">
            <a:miter lim="400000"/>
          </a:ln>
        </p:spPr>
      </p:pic>
      <p:sp>
        <p:nvSpPr>
          <p:cNvPr id="357" name="Father:"/>
          <p:cNvSpPr txBox="1"/>
          <p:nvPr/>
        </p:nvSpPr>
        <p:spPr>
          <a:xfrm>
            <a:off x="1504308" y="3660611"/>
            <a:ext cx="1817625"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000"/>
            </a:lvl1pPr>
          </a:lstStyle>
          <a:p>
            <a:pPr/>
            <a:r>
              <a:t>Father:</a:t>
            </a:r>
          </a:p>
        </p:txBody>
      </p:sp>
      <p:sp>
        <p:nvSpPr>
          <p:cNvPr id="358" name="Son:"/>
          <p:cNvSpPr txBox="1"/>
          <p:nvPr/>
        </p:nvSpPr>
        <p:spPr>
          <a:xfrm>
            <a:off x="1814696" y="5883111"/>
            <a:ext cx="1196849"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000"/>
            </a:lvl1pPr>
          </a:lstStyle>
          <a:p>
            <a:pPr/>
            <a:r>
              <a:t>Son:</a:t>
            </a:r>
          </a:p>
        </p:txBody>
      </p:sp>
      <p:sp>
        <p:nvSpPr>
          <p:cNvPr id="359" name="Genetic Heredity"/>
          <p:cNvSpPr txBox="1"/>
          <p:nvPr/>
        </p:nvSpPr>
        <p:spPr>
          <a:xfrm>
            <a:off x="4997525" y="2017306"/>
            <a:ext cx="4559390" cy="820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80000"/>
              </a:lnSpc>
              <a:defRPr i="1" spc="-97" sz="4900">
                <a:solidFill>
                  <a:srgbClr val="FF40FF"/>
                </a:solidFill>
              </a:defRPr>
            </a:lvl1pPr>
          </a:lstStyle>
          <a:p>
            <a:pPr>
              <a:defRPr>
                <a:solidFill>
                  <a:srgbClr val="FFFFFF"/>
                </a:solidFill>
              </a:defRPr>
            </a:pPr>
            <a:r>
              <a:rPr>
                <a:solidFill>
                  <a:srgbClr val="FF40FF"/>
                </a:solidFill>
              </a:rPr>
              <a:t>Genetic Heredity</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Example of geological “memory”"/>
          <p:cNvSpPr txBox="1"/>
          <p:nvPr>
            <p:ph type="title"/>
          </p:nvPr>
        </p:nvSpPr>
        <p:spPr>
          <a:xfrm>
            <a:off x="254000" y="248592"/>
            <a:ext cx="11607800" cy="1016001"/>
          </a:xfrm>
          <a:prstGeom prst="rect">
            <a:avLst/>
          </a:prstGeom>
        </p:spPr>
        <p:txBody>
          <a:bodyPr/>
          <a:lstStyle/>
          <a:p>
            <a:pPr defTabSz="1716590">
              <a:defRPr spc="-118" sz="5940"/>
            </a:pPr>
            <a:r>
              <a:t>Example of geological “</a:t>
            </a:r>
            <a:r>
              <a:rPr>
                <a:solidFill>
                  <a:srgbClr val="FF40FF"/>
                </a:solidFill>
              </a:rPr>
              <a:t>memory</a:t>
            </a:r>
            <a:r>
              <a:t>”</a:t>
            </a:r>
          </a:p>
        </p:txBody>
      </p:sp>
      <p:sp>
        <p:nvSpPr>
          <p:cNvPr id="362" name="Deformation Fabric"/>
          <p:cNvSpPr txBox="1"/>
          <p:nvPr/>
        </p:nvSpPr>
        <p:spPr>
          <a:xfrm>
            <a:off x="3900665" y="1445806"/>
            <a:ext cx="5203470" cy="820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80000"/>
              </a:lnSpc>
              <a:defRPr i="1" spc="-97" sz="4900">
                <a:solidFill>
                  <a:srgbClr val="FF40FF"/>
                </a:solidFill>
              </a:defRPr>
            </a:lvl1pPr>
          </a:lstStyle>
          <a:p>
            <a:pPr>
              <a:defRPr>
                <a:solidFill>
                  <a:srgbClr val="FFFFFF"/>
                </a:solidFill>
              </a:defRPr>
            </a:pPr>
            <a:r>
              <a:rPr>
                <a:solidFill>
                  <a:srgbClr val="FF40FF"/>
                </a:solidFill>
              </a:rPr>
              <a:t>Deformation Fabric</a:t>
            </a:r>
          </a:p>
        </p:txBody>
      </p:sp>
      <p:pic>
        <p:nvPicPr>
          <p:cNvPr id="363" name="Screen Shot 2015-01-13 at 6.24.02 AM.png" descr="Screen Shot 2015-01-13 at 6.24.02 AM.png"/>
          <p:cNvPicPr>
            <a:picLocks noChangeAspect="1"/>
          </p:cNvPicPr>
          <p:nvPr/>
        </p:nvPicPr>
        <p:blipFill>
          <a:blip r:embed="rId2">
            <a:extLst/>
          </a:blip>
          <a:stretch>
            <a:fillRect/>
          </a:stretch>
        </p:blipFill>
        <p:spPr>
          <a:xfrm>
            <a:off x="2174075" y="2174695"/>
            <a:ext cx="8656650" cy="7079904"/>
          </a:xfrm>
          <a:prstGeom prst="rect">
            <a:avLst/>
          </a:prstGeom>
          <a:ln w="12700">
            <a:miter lim="400000"/>
          </a:ln>
        </p:spPr>
      </p:pic>
      <p:sp>
        <p:nvSpPr>
          <p:cNvPr id="364" name="Skemer et al. (2009), Warren &amp; Hirth (2006)"/>
          <p:cNvSpPr txBox="1"/>
          <p:nvPr/>
        </p:nvSpPr>
        <p:spPr>
          <a:xfrm>
            <a:off x="2534259" y="9029699"/>
            <a:ext cx="7936282"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i="1" sz="3200">
                <a:latin typeface="Helvetica"/>
                <a:ea typeface="Helvetica"/>
                <a:cs typeface="Helvetica"/>
                <a:sym typeface="Helvetica"/>
              </a:defRPr>
            </a:lvl1pPr>
          </a:lstStyle>
          <a:p>
            <a:pPr/>
            <a:r>
              <a:t>Skemer et al. (2009), Warren &amp; Hirth (2006)</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Two kinds of memory"/>
          <p:cNvSpPr txBox="1"/>
          <p:nvPr>
            <p:ph type="title"/>
          </p:nvPr>
        </p:nvSpPr>
        <p:spPr>
          <a:xfrm>
            <a:off x="330200" y="312469"/>
            <a:ext cx="11607800" cy="1016001"/>
          </a:xfrm>
          <a:prstGeom prst="rect">
            <a:avLst/>
          </a:prstGeom>
        </p:spPr>
        <p:txBody>
          <a:bodyPr/>
          <a:lstStyle/>
          <a:p>
            <a:pPr defTabSz="1716590">
              <a:defRPr spc="-118" sz="5940"/>
            </a:pPr>
            <a:r>
              <a:t>Two kinds of </a:t>
            </a:r>
            <a:r>
              <a:rPr>
                <a:solidFill>
                  <a:srgbClr val="FF40FF"/>
                </a:solidFill>
              </a:rPr>
              <a:t>memory</a:t>
            </a:r>
          </a:p>
        </p:txBody>
      </p:sp>
      <p:sp>
        <p:nvSpPr>
          <p:cNvPr id="367" name="円形"/>
          <p:cNvSpPr/>
          <p:nvPr/>
        </p:nvSpPr>
        <p:spPr>
          <a:xfrm>
            <a:off x="2703442" y="2136155"/>
            <a:ext cx="1270001" cy="1270001"/>
          </a:xfrm>
          <a:prstGeom prst="ellipse">
            <a:avLst/>
          </a:prstGeom>
          <a:solidFill>
            <a:schemeClr val="accent2">
              <a:hueOff val="-206910"/>
              <a:satOff val="-12829"/>
              <a:lumOff val="16238"/>
            </a:schemeClr>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p>
        </p:txBody>
      </p:sp>
      <p:sp>
        <p:nvSpPr>
          <p:cNvPr id="368" name="円形"/>
          <p:cNvSpPr/>
          <p:nvPr/>
        </p:nvSpPr>
        <p:spPr>
          <a:xfrm>
            <a:off x="9028042" y="2136155"/>
            <a:ext cx="1270001" cy="1270001"/>
          </a:xfrm>
          <a:prstGeom prst="ellipse">
            <a:avLst/>
          </a:prstGeom>
          <a:solidFill>
            <a:schemeClr val="accent4">
              <a:hueOff val="475731"/>
              <a:satOff val="-4338"/>
              <a:lumOff val="10182"/>
            </a:schemeClr>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p>
        </p:txBody>
      </p:sp>
      <p:sp>
        <p:nvSpPr>
          <p:cNvPr id="369" name="線"/>
          <p:cNvSpPr/>
          <p:nvPr/>
        </p:nvSpPr>
        <p:spPr>
          <a:xfrm>
            <a:off x="4689412" y="2834655"/>
            <a:ext cx="3625976" cy="1"/>
          </a:xfrm>
          <a:prstGeom prst="line">
            <a:avLst/>
          </a:prstGeom>
          <a:ln w="88900">
            <a:solidFill>
              <a:srgbClr val="FF9300"/>
            </a:solidFill>
            <a:miter lim="400000"/>
            <a:tailEnd type="triangle"/>
          </a:ln>
        </p:spPr>
        <p:txBody>
          <a:bodyPr lIns="50800" tIns="50800" rIns="50800" bIns="50800" anchor="ctr"/>
          <a:lstStyle/>
          <a:p>
            <a:pPr/>
          </a:p>
        </p:txBody>
      </p:sp>
      <p:sp>
        <p:nvSpPr>
          <p:cNvPr id="370" name="State A"/>
          <p:cNvSpPr txBox="1"/>
          <p:nvPr/>
        </p:nvSpPr>
        <p:spPr>
          <a:xfrm>
            <a:off x="2677464" y="3580929"/>
            <a:ext cx="1321957" cy="5357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900">
                <a:solidFill>
                  <a:srgbClr val="00FDFF"/>
                </a:solidFill>
              </a:defRPr>
            </a:lvl1pPr>
          </a:lstStyle>
          <a:p>
            <a:pPr/>
            <a:r>
              <a:t>State A</a:t>
            </a:r>
          </a:p>
        </p:txBody>
      </p:sp>
      <p:sp>
        <p:nvSpPr>
          <p:cNvPr id="371" name="State B"/>
          <p:cNvSpPr txBox="1"/>
          <p:nvPr/>
        </p:nvSpPr>
        <p:spPr>
          <a:xfrm>
            <a:off x="8998750" y="3580929"/>
            <a:ext cx="1328586" cy="5357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900">
                <a:solidFill>
                  <a:srgbClr val="FFFB00"/>
                </a:solidFill>
              </a:defRPr>
            </a:lvl1pPr>
          </a:lstStyle>
          <a:p>
            <a:pPr/>
            <a:r>
              <a:t>State B</a:t>
            </a:r>
          </a:p>
        </p:txBody>
      </p:sp>
      <p:sp>
        <p:nvSpPr>
          <p:cNvPr id="372" name="Process"/>
          <p:cNvSpPr txBox="1"/>
          <p:nvPr/>
        </p:nvSpPr>
        <p:spPr>
          <a:xfrm>
            <a:off x="5365349" y="1976315"/>
            <a:ext cx="2277416" cy="7711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400">
                <a:solidFill>
                  <a:srgbClr val="FF9300"/>
                </a:solidFill>
              </a:defRPr>
            </a:lvl1pPr>
          </a:lstStyle>
          <a:p>
            <a:pPr/>
            <a:r>
              <a:t>Process</a:t>
            </a:r>
          </a:p>
        </p:txBody>
      </p:sp>
      <p:sp>
        <p:nvSpPr>
          <p:cNvPr id="373" name="Passive memory simply records the process"/>
          <p:cNvSpPr txBox="1"/>
          <p:nvPr/>
        </p:nvSpPr>
        <p:spPr>
          <a:xfrm>
            <a:off x="2118829" y="4418432"/>
            <a:ext cx="8767141" cy="6119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sz="3400"/>
            </a:pPr>
            <a:r>
              <a:rPr b="1">
                <a:solidFill>
                  <a:srgbClr val="FF40FF"/>
                </a:solidFill>
              </a:rPr>
              <a:t>Passive memory</a:t>
            </a:r>
            <a:r>
              <a:t> simply records the process</a:t>
            </a:r>
          </a:p>
        </p:txBody>
      </p:sp>
      <p:sp>
        <p:nvSpPr>
          <p:cNvPr id="374" name="Process…"/>
          <p:cNvSpPr txBox="1"/>
          <p:nvPr/>
        </p:nvSpPr>
        <p:spPr>
          <a:xfrm>
            <a:off x="9040533" y="2381692"/>
            <a:ext cx="1245020" cy="804328"/>
          </a:xfrm>
          <a:prstGeom prst="rect">
            <a:avLst/>
          </a:prstGeom>
          <a:ln w="12700">
            <a:miter lim="400000"/>
          </a:ln>
          <a:effectLst>
            <a:outerShdw sx="100000" sy="100000" kx="0" ky="0" algn="b" rotWithShape="0" blurRad="25400" dist="0" dir="5400000">
              <a:srgbClr val="000000">
                <a:alpha val="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2300">
                <a:solidFill>
                  <a:srgbClr val="942192"/>
                </a:solidFill>
              </a:defRPr>
            </a:pPr>
            <a:r>
              <a:t>Process</a:t>
            </a:r>
          </a:p>
          <a:p>
            <a:pPr>
              <a:defRPr b="1" sz="2300">
                <a:solidFill>
                  <a:srgbClr val="942192"/>
                </a:solidFill>
              </a:defRPr>
            </a:pPr>
            <a:r>
              <a:t>Imprint</a:t>
            </a:r>
          </a:p>
        </p:txBody>
      </p:sp>
      <p:sp>
        <p:nvSpPr>
          <p:cNvPr id="375" name="円形"/>
          <p:cNvSpPr/>
          <p:nvPr/>
        </p:nvSpPr>
        <p:spPr>
          <a:xfrm>
            <a:off x="2703442" y="6202484"/>
            <a:ext cx="1270001" cy="1270001"/>
          </a:xfrm>
          <a:prstGeom prst="ellipse">
            <a:avLst/>
          </a:prstGeom>
          <a:solidFill>
            <a:schemeClr val="accent2">
              <a:hueOff val="-206910"/>
              <a:satOff val="-12829"/>
              <a:lumOff val="16238"/>
            </a:schemeClr>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p>
        </p:txBody>
      </p:sp>
      <p:sp>
        <p:nvSpPr>
          <p:cNvPr id="376" name="円形"/>
          <p:cNvSpPr/>
          <p:nvPr/>
        </p:nvSpPr>
        <p:spPr>
          <a:xfrm>
            <a:off x="9028042" y="6202484"/>
            <a:ext cx="1270001" cy="1270001"/>
          </a:xfrm>
          <a:prstGeom prst="ellipse">
            <a:avLst/>
          </a:prstGeom>
          <a:solidFill>
            <a:schemeClr val="accent4">
              <a:hueOff val="475731"/>
              <a:satOff val="-4338"/>
              <a:lumOff val="10182"/>
            </a:schemeClr>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p>
        </p:txBody>
      </p:sp>
      <p:sp>
        <p:nvSpPr>
          <p:cNvPr id="377" name="線"/>
          <p:cNvSpPr/>
          <p:nvPr/>
        </p:nvSpPr>
        <p:spPr>
          <a:xfrm>
            <a:off x="4689412" y="6900984"/>
            <a:ext cx="3625976" cy="1"/>
          </a:xfrm>
          <a:prstGeom prst="line">
            <a:avLst/>
          </a:prstGeom>
          <a:ln w="88900">
            <a:solidFill>
              <a:srgbClr val="FF9300"/>
            </a:solidFill>
            <a:miter lim="400000"/>
            <a:tailEnd type="triangle"/>
          </a:ln>
        </p:spPr>
        <p:txBody>
          <a:bodyPr lIns="50800" tIns="50800" rIns="50800" bIns="50800" anchor="ctr"/>
          <a:lstStyle/>
          <a:p>
            <a:pPr/>
          </a:p>
        </p:txBody>
      </p:sp>
      <p:sp>
        <p:nvSpPr>
          <p:cNvPr id="378" name="State A"/>
          <p:cNvSpPr txBox="1"/>
          <p:nvPr/>
        </p:nvSpPr>
        <p:spPr>
          <a:xfrm>
            <a:off x="2677464" y="7647258"/>
            <a:ext cx="1321957" cy="5357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900">
                <a:solidFill>
                  <a:srgbClr val="00FDFF"/>
                </a:solidFill>
              </a:defRPr>
            </a:lvl1pPr>
          </a:lstStyle>
          <a:p>
            <a:pPr/>
            <a:r>
              <a:t>State A</a:t>
            </a:r>
          </a:p>
        </p:txBody>
      </p:sp>
      <p:sp>
        <p:nvSpPr>
          <p:cNvPr id="379" name="State B"/>
          <p:cNvSpPr txBox="1"/>
          <p:nvPr/>
        </p:nvSpPr>
        <p:spPr>
          <a:xfrm>
            <a:off x="8998750" y="7647258"/>
            <a:ext cx="1328586" cy="5357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900">
                <a:solidFill>
                  <a:srgbClr val="FFFB00"/>
                </a:solidFill>
              </a:defRPr>
            </a:lvl1pPr>
          </a:lstStyle>
          <a:p>
            <a:pPr/>
            <a:r>
              <a:t>State B</a:t>
            </a:r>
          </a:p>
        </p:txBody>
      </p:sp>
      <p:sp>
        <p:nvSpPr>
          <p:cNvPr id="380" name="Process"/>
          <p:cNvSpPr txBox="1"/>
          <p:nvPr/>
        </p:nvSpPr>
        <p:spPr>
          <a:xfrm>
            <a:off x="5365349" y="6042644"/>
            <a:ext cx="2277416" cy="7711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400">
                <a:solidFill>
                  <a:srgbClr val="FF9300"/>
                </a:solidFill>
              </a:defRPr>
            </a:lvl1pPr>
          </a:lstStyle>
          <a:p>
            <a:pPr/>
            <a:r>
              <a:t>Process</a:t>
            </a:r>
          </a:p>
        </p:txBody>
      </p:sp>
      <p:sp>
        <p:nvSpPr>
          <p:cNvPr id="381" name="Active memory is the feedback of imprinted information on process"/>
          <p:cNvSpPr txBox="1"/>
          <p:nvPr/>
        </p:nvSpPr>
        <p:spPr>
          <a:xfrm>
            <a:off x="591121" y="8224193"/>
            <a:ext cx="11822558" cy="113307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sz="3400"/>
            </a:pPr>
            <a:r>
              <a:rPr b="1">
                <a:solidFill>
                  <a:srgbClr val="FF40FF"/>
                </a:solidFill>
              </a:rPr>
              <a:t>Active memory</a:t>
            </a:r>
            <a:r>
              <a:t> is the </a:t>
            </a:r>
            <a:r>
              <a:rPr b="1"/>
              <a:t>feedback</a:t>
            </a:r>
            <a:r>
              <a:t> of imprinted information on process</a:t>
            </a:r>
          </a:p>
        </p:txBody>
      </p:sp>
      <p:sp>
        <p:nvSpPr>
          <p:cNvPr id="382" name="Process…"/>
          <p:cNvSpPr txBox="1"/>
          <p:nvPr/>
        </p:nvSpPr>
        <p:spPr>
          <a:xfrm>
            <a:off x="9040533" y="6448020"/>
            <a:ext cx="1245020" cy="804328"/>
          </a:xfrm>
          <a:prstGeom prst="rect">
            <a:avLst/>
          </a:prstGeom>
          <a:ln w="12700">
            <a:miter lim="400000"/>
          </a:ln>
          <a:effectLst>
            <a:outerShdw sx="100000" sy="100000" kx="0" ky="0" algn="b" rotWithShape="0" blurRad="25400" dist="0" dir="5400000">
              <a:srgbClr val="000000">
                <a:alpha val="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2300">
                <a:solidFill>
                  <a:srgbClr val="942192"/>
                </a:solidFill>
              </a:defRPr>
            </a:pPr>
            <a:r>
              <a:t>Process</a:t>
            </a:r>
          </a:p>
          <a:p>
            <a:pPr>
              <a:defRPr b="1" sz="2300">
                <a:solidFill>
                  <a:srgbClr val="942192"/>
                </a:solidFill>
              </a:defRPr>
            </a:pPr>
            <a:r>
              <a:t>Imprint</a:t>
            </a:r>
          </a:p>
        </p:txBody>
      </p:sp>
      <p:sp>
        <p:nvSpPr>
          <p:cNvPr id="386" name="接続の線"/>
          <p:cNvSpPr/>
          <p:nvPr/>
        </p:nvSpPr>
        <p:spPr>
          <a:xfrm>
            <a:off x="6839186" y="5411156"/>
            <a:ext cx="2516332" cy="729228"/>
          </a:xfrm>
          <a:custGeom>
            <a:avLst/>
            <a:gdLst/>
            <a:ahLst/>
            <a:cxnLst>
              <a:cxn ang="0">
                <a:pos x="wd2" y="hd2"/>
              </a:cxn>
              <a:cxn ang="5400000">
                <a:pos x="wd2" y="hd2"/>
              </a:cxn>
              <a:cxn ang="10800000">
                <a:pos x="wd2" y="hd2"/>
              </a:cxn>
              <a:cxn ang="16200000">
                <a:pos x="wd2" y="hd2"/>
              </a:cxn>
            </a:cxnLst>
            <a:rect l="0" t="0" r="r" b="b"/>
            <a:pathLst>
              <a:path w="21600" h="16220" fill="norm" stroke="1" extrusionOk="0">
                <a:moveTo>
                  <a:pt x="0" y="14046"/>
                </a:moveTo>
                <a:cubicBezTo>
                  <a:pt x="7370" y="-5380"/>
                  <a:pt x="14570" y="-4655"/>
                  <a:pt x="21600" y="16220"/>
                </a:cubicBezTo>
              </a:path>
            </a:pathLst>
          </a:custGeom>
          <a:ln w="76200">
            <a:solidFill>
              <a:srgbClr val="FF40FF"/>
            </a:solidFill>
            <a:miter lim="400000"/>
            <a:headEnd type="triangle"/>
          </a:ln>
        </p:spPr>
        <p:txBody>
          <a:bodyPr/>
          <a:lstStyle/>
          <a:p>
            <a:pPr/>
          </a:p>
        </p:txBody>
      </p:sp>
      <p:sp>
        <p:nvSpPr>
          <p:cNvPr id="384" name="線"/>
          <p:cNvSpPr/>
          <p:nvPr/>
        </p:nvSpPr>
        <p:spPr>
          <a:xfrm>
            <a:off x="698499" y="5180769"/>
            <a:ext cx="11607802" cy="1"/>
          </a:xfrm>
          <a:prstGeom prst="line">
            <a:avLst/>
          </a:prstGeom>
          <a:ln w="25400">
            <a:solidFill>
              <a:srgbClr val="FFFFFF"/>
            </a:solidFill>
            <a:miter lim="400000"/>
          </a:ln>
        </p:spPr>
        <p:txBody>
          <a:bodyPr lIns="50800" tIns="50800" rIns="50800" bIns="50800" anchor="ctr"/>
          <a:lstStyle/>
          <a:p>
            <a:pPr/>
          </a:p>
        </p:txBody>
      </p:sp>
      <p:sp>
        <p:nvSpPr>
          <p:cNvPr id="385" name="線"/>
          <p:cNvSpPr/>
          <p:nvPr/>
        </p:nvSpPr>
        <p:spPr>
          <a:xfrm>
            <a:off x="698499" y="1736080"/>
            <a:ext cx="11607802" cy="1"/>
          </a:xfrm>
          <a:prstGeom prst="line">
            <a:avLst/>
          </a:prstGeom>
          <a:ln w="25400">
            <a:solidFill>
              <a:srgbClr val="FFFFFF"/>
            </a:solidFill>
            <a:miter lim="400000"/>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8" name="Japan_Viewed_Above_1800.jpg" descr="Japan_Viewed_Above_1800.jpg"/>
          <p:cNvPicPr>
            <a:picLocks noChangeAspect="1"/>
          </p:cNvPicPr>
          <p:nvPr/>
        </p:nvPicPr>
        <p:blipFill>
          <a:blip r:embed="rId2">
            <a:extLst/>
          </a:blip>
          <a:stretch>
            <a:fillRect/>
          </a:stretch>
        </p:blipFill>
        <p:spPr>
          <a:xfrm>
            <a:off x="0" y="830862"/>
            <a:ext cx="13004800" cy="8091876"/>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Mechanism of Tectonic Memory:…"/>
          <p:cNvSpPr txBox="1"/>
          <p:nvPr>
            <p:ph type="title"/>
          </p:nvPr>
        </p:nvSpPr>
        <p:spPr>
          <a:xfrm>
            <a:off x="591368" y="876300"/>
            <a:ext cx="11822064" cy="1384896"/>
          </a:xfrm>
          <a:prstGeom prst="rect">
            <a:avLst/>
          </a:prstGeom>
        </p:spPr>
        <p:txBody>
          <a:bodyPr/>
          <a:lstStyle/>
          <a:p>
            <a:pPr defTabSz="303783">
              <a:defRPr b="1" sz="4160">
                <a:latin typeface="Helvetica"/>
                <a:ea typeface="Helvetica"/>
                <a:cs typeface="Helvetica"/>
                <a:sym typeface="Helvetica"/>
              </a:defRPr>
            </a:pPr>
            <a:r>
              <a:t>Mechanism of Tectonic </a:t>
            </a:r>
            <a:r>
              <a:rPr>
                <a:solidFill>
                  <a:srgbClr val="FF40FF"/>
                </a:solidFill>
              </a:rPr>
              <a:t>Memory</a:t>
            </a:r>
            <a:r>
              <a:t>:</a:t>
            </a:r>
          </a:p>
          <a:p>
            <a:pPr defTabSz="303783">
              <a:defRPr b="1" sz="4160">
                <a:latin typeface="Helvetica"/>
                <a:ea typeface="Helvetica"/>
                <a:cs typeface="Helvetica"/>
                <a:sym typeface="Helvetica"/>
              </a:defRPr>
            </a:pPr>
            <a:r>
              <a:t>Strain Weakening and Localization</a:t>
            </a:r>
          </a:p>
        </p:txBody>
      </p:sp>
      <p:pic>
        <p:nvPicPr>
          <p:cNvPr id="391" name="ux.mpg" descr="ux.mpg"/>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4254500" y="2922835"/>
            <a:ext cx="4495800" cy="3619501"/>
          </a:xfrm>
          <a:prstGeom prst="rect">
            <a:avLst/>
          </a:prstGeom>
          <a:ln w="12700">
            <a:miter lim="400000"/>
          </a:ln>
        </p:spPr>
      </p:pic>
      <p:sp>
        <p:nvSpPr>
          <p:cNvPr id="392" name="Experiment on octachloropropane crystal analogues"/>
          <p:cNvSpPr txBox="1"/>
          <p:nvPr/>
        </p:nvSpPr>
        <p:spPr>
          <a:xfrm>
            <a:off x="1910334" y="7203975"/>
            <a:ext cx="9615933"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i="1" sz="3200">
                <a:latin typeface="Helvetica"/>
                <a:ea typeface="Helvetica"/>
                <a:cs typeface="Helvetica"/>
                <a:sym typeface="Helvetica"/>
              </a:defRPr>
            </a:lvl1pPr>
          </a:lstStyle>
          <a:p>
            <a:pPr/>
            <a:r>
              <a:t>Experiment on octachloropropane crystal analogues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024" fill="hold"/>
                                        <p:tgtEl>
                                          <p:spTgt spid="39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91"/>
                </p:tgtEl>
              </p:cMediaNode>
            </p:video>
            <p:seq concurrent="1" prevAc="none" nextAc="seek">
              <p:cTn id="8" evtFilter="cancelBubble" nodeType="interactiveSeq" restart="whenNotActive" fill="hold">
                <p:stCondLst>
                  <p:cond delay="0" evt="onClick">
                    <p:tgtEl>
                      <p:spTgt spid="391"/>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91"/>
                                        </p:tgtEl>
                                      </p:cBhvr>
                                    </p:cmd>
                                  </p:childTnLst>
                                </p:cTn>
                              </p:par>
                            </p:childTnLst>
                          </p:cTn>
                        </p:par>
                      </p:childTnLst>
                    </p:cTn>
                  </p:par>
                </p:childTnLst>
              </p:cTn>
              <p:nextCondLst>
                <p:cond delay="0" evt="onClick">
                  <p:tgtEl>
                    <p:spTgt spid="391"/>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4" name="イメージ" descr="イメージ"/>
          <p:cNvPicPr>
            <a:picLocks noChangeAspect="1"/>
          </p:cNvPicPr>
          <p:nvPr/>
        </p:nvPicPr>
        <p:blipFill>
          <a:blip r:embed="rId2">
            <a:extLst/>
          </a:blip>
          <a:stretch>
            <a:fillRect/>
          </a:stretch>
        </p:blipFill>
        <p:spPr>
          <a:xfrm>
            <a:off x="0" y="1947062"/>
            <a:ext cx="13004800" cy="5351476"/>
          </a:xfrm>
          <a:prstGeom prst="rect">
            <a:avLst/>
          </a:prstGeom>
          <a:ln w="12700">
            <a:miter lim="400000"/>
          </a:ln>
        </p:spPr>
      </p:pic>
      <p:sp>
        <p:nvSpPr>
          <p:cNvPr id="395" name="Life’s deep-time memory"/>
          <p:cNvSpPr txBox="1"/>
          <p:nvPr>
            <p:ph type="title" idx="4294967295"/>
          </p:nvPr>
        </p:nvSpPr>
        <p:spPr>
          <a:xfrm>
            <a:off x="254000" y="439092"/>
            <a:ext cx="11607800" cy="1016001"/>
          </a:xfrm>
          <a:prstGeom prst="rect">
            <a:avLst/>
          </a:prstGeom>
        </p:spPr>
        <p:txBody>
          <a:bodyPr/>
          <a:lstStyle/>
          <a:p>
            <a:pPr defTabSz="1716590">
              <a:defRPr spc="-118" sz="5940"/>
            </a:pPr>
            <a:r>
              <a:t>Life’s deep-time </a:t>
            </a:r>
            <a:r>
              <a:rPr>
                <a:solidFill>
                  <a:srgbClr val="FF40FF"/>
                </a:solidFill>
              </a:rPr>
              <a:t>memory</a:t>
            </a:r>
          </a:p>
        </p:txBody>
      </p:sp>
      <p:sp>
        <p:nvSpPr>
          <p:cNvPr id="396" name="Instead of directly imprinting memory onto the information substrate, life evolves memory by a process of variation and selection. Extinct lineages are forgotten, except perhaps through inference of their influence on horizontal gene transfer."/>
          <p:cNvSpPr txBox="1"/>
          <p:nvPr/>
        </p:nvSpPr>
        <p:spPr>
          <a:xfrm>
            <a:off x="695567" y="7462796"/>
            <a:ext cx="11613666" cy="19197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pPr>
            <a:r>
              <a:t>Instead of directly imprinting </a:t>
            </a:r>
            <a:r>
              <a:rPr>
                <a:solidFill>
                  <a:srgbClr val="FF40FF"/>
                </a:solidFill>
              </a:rPr>
              <a:t>memory </a:t>
            </a:r>
            <a:r>
              <a:t>onto the information substrate, life evolves memory by a process of variation and selection. Extinct lineages are forgotten, except perhaps through inference of their influence on horizontal gene transfer.</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8" name="“Great blows to human…"/>
          <p:cNvSpPr txBox="1"/>
          <p:nvPr/>
        </p:nvSpPr>
        <p:spPr>
          <a:xfrm>
            <a:off x="150924" y="266700"/>
            <a:ext cx="6019677"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defRPr b="1" sz="3600">
                <a:latin typeface="Helvetica"/>
                <a:ea typeface="Helvetica"/>
                <a:cs typeface="Helvetica"/>
                <a:sym typeface="Helvetica"/>
              </a:defRPr>
            </a:pPr>
            <a:r>
              <a:t>“Great blows to human</a:t>
            </a:r>
          </a:p>
          <a:p>
            <a:pPr defTabSz="584200">
              <a:defRPr b="1" sz="3600">
                <a:latin typeface="Helvetica"/>
                <a:ea typeface="Helvetica"/>
                <a:cs typeface="Helvetica"/>
                <a:sym typeface="Helvetica"/>
              </a:defRPr>
            </a:pPr>
            <a:r>
              <a:t>self-esteem”</a:t>
            </a:r>
          </a:p>
        </p:txBody>
      </p:sp>
      <p:sp>
        <p:nvSpPr>
          <p:cNvPr id="399" name="Earth is not the center of the universe (Copernican Rev.)…"/>
          <p:cNvSpPr txBox="1"/>
          <p:nvPr/>
        </p:nvSpPr>
        <p:spPr>
          <a:xfrm>
            <a:off x="103972" y="2362200"/>
            <a:ext cx="6113580" cy="391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lgn="l" defTabSz="584200">
              <a:spcBef>
                <a:spcPts val="3000"/>
              </a:spcBef>
              <a:buSzPct val="100000"/>
              <a:buChar char="•"/>
              <a:defRPr sz="3300">
                <a:latin typeface="Helvetica Light"/>
                <a:ea typeface="Helvetica Light"/>
                <a:cs typeface="Helvetica Light"/>
                <a:sym typeface="Helvetica Light"/>
              </a:defRPr>
            </a:pPr>
            <a:r>
              <a:t>Earth is not the center of the universe (Copernican Rev.)</a:t>
            </a:r>
          </a:p>
          <a:p>
            <a:pPr marL="228600" indent="-228600" algn="l" defTabSz="584200">
              <a:spcBef>
                <a:spcPts val="3000"/>
              </a:spcBef>
              <a:buSzPct val="100000"/>
              <a:buChar char="•"/>
              <a:defRPr sz="3300">
                <a:latin typeface="Helvetica Light"/>
                <a:ea typeface="Helvetica Light"/>
                <a:cs typeface="Helvetica Light"/>
                <a:sym typeface="Helvetica Light"/>
              </a:defRPr>
            </a:pPr>
            <a:r>
              <a:t>Humans are part of the animal kingdom (Darwinian Rev.)</a:t>
            </a:r>
          </a:p>
          <a:p>
            <a:pPr marL="228600" indent="-228600" algn="l" defTabSz="584200">
              <a:spcBef>
                <a:spcPts val="3000"/>
              </a:spcBef>
              <a:buSzPct val="100000"/>
              <a:buChar char="•"/>
              <a:defRPr sz="3300">
                <a:latin typeface="Helvetica Light"/>
                <a:ea typeface="Helvetica Light"/>
                <a:cs typeface="Helvetica Light"/>
                <a:sym typeface="Helvetica Light"/>
              </a:defRPr>
            </a:pPr>
            <a:r>
              <a:t>We are not as “free” as we’d like to think (Freudian Rev.)</a:t>
            </a:r>
          </a:p>
        </p:txBody>
      </p:sp>
      <p:pic>
        <p:nvPicPr>
          <p:cNvPr id="400" name="イメージ" descr="イメージ"/>
          <p:cNvPicPr>
            <a:picLocks noChangeAspect="1"/>
          </p:cNvPicPr>
          <p:nvPr/>
        </p:nvPicPr>
        <p:blipFill>
          <a:blip r:embed="rId2">
            <a:extLst/>
          </a:blip>
          <a:stretch>
            <a:fillRect/>
          </a:stretch>
        </p:blipFill>
        <p:spPr>
          <a:xfrm>
            <a:off x="6350000" y="50800"/>
            <a:ext cx="6502400" cy="9144000"/>
          </a:xfrm>
          <a:prstGeom prst="rect">
            <a:avLst/>
          </a:prstGeom>
          <a:ln w="12700">
            <a:miter lim="400000"/>
          </a:ln>
        </p:spPr>
      </p:pic>
      <p:sp>
        <p:nvSpPr>
          <p:cNvPr id="401" name="Sigmund Freud"/>
          <p:cNvSpPr txBox="1"/>
          <p:nvPr/>
        </p:nvSpPr>
        <p:spPr>
          <a:xfrm>
            <a:off x="8112810" y="8997950"/>
            <a:ext cx="325618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i="1" sz="3600">
                <a:latin typeface="Helvetica"/>
                <a:ea typeface="Helvetica"/>
                <a:cs typeface="Helvetica"/>
                <a:sym typeface="Helvetica"/>
              </a:defRPr>
            </a:lvl1pPr>
          </a:lstStyle>
          <a:p>
            <a:pPr/>
            <a:r>
              <a:t>Sigmund Freud</a:t>
            </a:r>
          </a:p>
        </p:txBody>
      </p:sp>
      <p:sp>
        <p:nvSpPr>
          <p:cNvPr id="402" name="There is no distinction between life and non-life (Future Rev.)"/>
          <p:cNvSpPr txBox="1"/>
          <p:nvPr/>
        </p:nvSpPr>
        <p:spPr>
          <a:xfrm>
            <a:off x="103972" y="7353300"/>
            <a:ext cx="6113580"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228600" indent="-228600" algn="l" defTabSz="584200">
              <a:spcBef>
                <a:spcPts val="3000"/>
              </a:spcBef>
              <a:buSzPct val="100000"/>
              <a:buChar char="•"/>
              <a:defRPr sz="3300">
                <a:latin typeface="Helvetica Light"/>
                <a:ea typeface="Helvetica Light"/>
                <a:cs typeface="Helvetica Light"/>
                <a:sym typeface="Helvetica Light"/>
              </a:defRPr>
            </a:lvl1pPr>
          </a:lstStyle>
          <a:p>
            <a:pPr/>
            <a:r>
              <a:t>There is no distinction between life and non-life (Future Rev.)</a:t>
            </a:r>
          </a:p>
        </p:txBody>
      </p:sp>
      <p:sp>
        <p:nvSpPr>
          <p:cNvPr id="403" name="…"/>
          <p:cNvSpPr txBox="1"/>
          <p:nvPr/>
        </p:nvSpPr>
        <p:spPr>
          <a:xfrm rot="16200000">
            <a:off x="1593850" y="6384609"/>
            <a:ext cx="749301" cy="8578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000"/>
            </a:lvl1pPr>
          </a:lstStyle>
          <a:p>
            <a:pPr/>
            <a:r>
              <a:t>…</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Main Points"/>
          <p:cNvSpPr txBox="1"/>
          <p:nvPr>
            <p:ph type="title"/>
          </p:nvPr>
        </p:nvSpPr>
        <p:spPr>
          <a:xfrm>
            <a:off x="486222" y="753096"/>
            <a:ext cx="11607801" cy="1442521"/>
          </a:xfrm>
          <a:prstGeom prst="rect">
            <a:avLst/>
          </a:prstGeom>
        </p:spPr>
        <p:txBody>
          <a:bodyPr/>
          <a:lstStyle>
            <a:lvl1pPr>
              <a:defRPr spc="-144" sz="7200">
                <a:solidFill>
                  <a:srgbClr val="00FDFF"/>
                </a:solidFill>
              </a:defRPr>
            </a:lvl1pPr>
          </a:lstStyle>
          <a:p>
            <a:pPr/>
            <a:r>
              <a:t>Main Points</a:t>
            </a:r>
          </a:p>
        </p:txBody>
      </p:sp>
      <p:pic>
        <p:nvPicPr>
          <p:cNvPr id="406" name="イメージ" descr="イメージ"/>
          <p:cNvPicPr>
            <a:picLocks noChangeAspect="1"/>
          </p:cNvPicPr>
          <p:nvPr/>
        </p:nvPicPr>
        <p:blipFill>
          <a:blip r:embed="rId2">
            <a:extLst/>
          </a:blip>
          <a:stretch>
            <a:fillRect/>
          </a:stretch>
        </p:blipFill>
        <p:spPr>
          <a:xfrm>
            <a:off x="6263371" y="-1"/>
            <a:ext cx="6868733" cy="9753601"/>
          </a:xfrm>
          <a:prstGeom prst="rect">
            <a:avLst/>
          </a:prstGeom>
          <a:ln w="12700">
            <a:miter lim="400000"/>
          </a:ln>
        </p:spPr>
      </p:pic>
      <p:sp>
        <p:nvSpPr>
          <p:cNvPr id="407" name="Life is an outgrowth/expression of a coupled open system of natural processes.…"/>
          <p:cNvSpPr txBox="1"/>
          <p:nvPr>
            <p:ph type="body" sz="half" idx="1"/>
          </p:nvPr>
        </p:nvSpPr>
        <p:spPr>
          <a:xfrm>
            <a:off x="61667" y="2728837"/>
            <a:ext cx="6868733" cy="6149682"/>
          </a:xfrm>
          <a:prstGeom prst="rect">
            <a:avLst/>
          </a:prstGeom>
        </p:spPr>
        <p:txBody>
          <a:bodyPr/>
          <a:lstStyle/>
          <a:p>
            <a:pPr>
              <a:spcBef>
                <a:spcPts val="6500"/>
              </a:spcBef>
            </a:pPr>
            <a:r>
              <a:t>Life is an outgrowth/expression of a coupled open system of natural processes.</a:t>
            </a:r>
          </a:p>
          <a:p>
            <a:pPr>
              <a:spcBef>
                <a:spcPts val="6500"/>
              </a:spcBef>
            </a:pPr>
            <a:r>
              <a:t>To understand this open system dynamic, a new kind of </a:t>
            </a:r>
            <a:r>
              <a:rPr>
                <a:solidFill>
                  <a:srgbClr val="FF9300"/>
                </a:solidFill>
              </a:rPr>
              <a:t>process science</a:t>
            </a:r>
            <a:r>
              <a:t> is required.</a:t>
            </a:r>
          </a:p>
          <a:p>
            <a:pPr>
              <a:spcBef>
                <a:spcPts val="6500"/>
              </a:spcBef>
            </a:pPr>
            <a:r>
              <a:t>Process collaboration and memory are key components to build an approach that captures the essence of the open system.</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2" name="イメージ" descr="イメージ"/>
          <p:cNvPicPr>
            <a:picLocks noChangeAspect="1"/>
          </p:cNvPicPr>
          <p:nvPr/>
        </p:nvPicPr>
        <p:blipFill>
          <a:blip r:embed="rId2">
            <a:extLst/>
          </a:blip>
          <a:stretch>
            <a:fillRect/>
          </a:stretch>
        </p:blipFill>
        <p:spPr>
          <a:xfrm>
            <a:off x="2881781" y="590550"/>
            <a:ext cx="7241238" cy="5331362"/>
          </a:xfrm>
          <a:prstGeom prst="rect">
            <a:avLst/>
          </a:prstGeom>
          <a:ln w="12700">
            <a:miter lim="400000"/>
          </a:ln>
        </p:spPr>
      </p:pic>
      <p:sp>
        <p:nvSpPr>
          <p:cNvPr id="203" name="Earth-Life Science Institute (2016 photo)"/>
          <p:cNvSpPr txBox="1"/>
          <p:nvPr/>
        </p:nvSpPr>
        <p:spPr>
          <a:xfrm>
            <a:off x="4163441" y="105155"/>
            <a:ext cx="4677919" cy="3992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Earth-Life Science Institute (2016 photo)</a:t>
            </a:r>
          </a:p>
        </p:txBody>
      </p:sp>
      <p:pic>
        <p:nvPicPr>
          <p:cNvPr id="204" name="イメージ" descr="イメージ"/>
          <p:cNvPicPr>
            <a:picLocks noChangeAspect="1"/>
          </p:cNvPicPr>
          <p:nvPr/>
        </p:nvPicPr>
        <p:blipFill>
          <a:blip r:embed="rId3">
            <a:extLst/>
          </a:blip>
          <a:stretch>
            <a:fillRect/>
          </a:stretch>
        </p:blipFill>
        <p:spPr>
          <a:xfrm>
            <a:off x="3587908" y="6248079"/>
            <a:ext cx="2336713" cy="2256325"/>
          </a:xfrm>
          <a:prstGeom prst="rect">
            <a:avLst/>
          </a:prstGeom>
          <a:ln w="12700">
            <a:miter lim="400000"/>
          </a:ln>
        </p:spPr>
      </p:pic>
      <p:sp>
        <p:nvSpPr>
          <p:cNvPr id="205" name="Ariel Anbar (Ariz State U)"/>
          <p:cNvSpPr txBox="1"/>
          <p:nvPr/>
        </p:nvSpPr>
        <p:spPr>
          <a:xfrm>
            <a:off x="3300082" y="8576055"/>
            <a:ext cx="2912365" cy="3992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Ariel Anbar (Ariz State U)</a:t>
            </a:r>
          </a:p>
        </p:txBody>
      </p:sp>
      <p:pic>
        <p:nvPicPr>
          <p:cNvPr id="206" name="イメージ" descr="イメージ"/>
          <p:cNvPicPr>
            <a:picLocks noChangeAspect="1"/>
          </p:cNvPicPr>
          <p:nvPr/>
        </p:nvPicPr>
        <p:blipFill>
          <a:blip r:embed="rId4">
            <a:extLst/>
          </a:blip>
          <a:stretch>
            <a:fillRect/>
          </a:stretch>
        </p:blipFill>
        <p:spPr>
          <a:xfrm>
            <a:off x="7013642" y="6222409"/>
            <a:ext cx="2023000" cy="2307664"/>
          </a:xfrm>
          <a:prstGeom prst="rect">
            <a:avLst/>
          </a:prstGeom>
          <a:ln w="12700">
            <a:miter lim="400000"/>
          </a:ln>
        </p:spPr>
      </p:pic>
      <p:sp>
        <p:nvSpPr>
          <p:cNvPr id="207" name="Hilairy Hartnett (Ariz State U)"/>
          <p:cNvSpPr txBox="1"/>
          <p:nvPr/>
        </p:nvSpPr>
        <p:spPr>
          <a:xfrm>
            <a:off x="6345566" y="8576055"/>
            <a:ext cx="3359151" cy="3992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Hilairy Hartnett (Ariz State U)</a:t>
            </a:r>
          </a:p>
        </p:txBody>
      </p:sp>
      <p:sp>
        <p:nvSpPr>
          <p:cNvPr id="208" name="…and many more…."/>
          <p:cNvSpPr txBox="1"/>
          <p:nvPr/>
        </p:nvSpPr>
        <p:spPr>
          <a:xfrm>
            <a:off x="4801488" y="9072778"/>
            <a:ext cx="3401823" cy="523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…and many more….</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9" name="ELSI_Stairs_1200.jpg" descr="ELSI_Stairs_1200.jpg"/>
          <p:cNvPicPr>
            <a:picLocks noChangeAspect="1"/>
          </p:cNvPicPr>
          <p:nvPr/>
        </p:nvPicPr>
        <p:blipFill>
          <a:blip r:embed="rId2">
            <a:extLst/>
          </a:blip>
          <a:stretch>
            <a:fillRect/>
          </a:stretch>
        </p:blipFill>
        <p:spPr>
          <a:xfrm>
            <a:off x="-7511" y="542283"/>
            <a:ext cx="13019823" cy="8669034"/>
          </a:xfrm>
          <a:prstGeom prst="rect">
            <a:avLst/>
          </a:prstGeom>
          <a:ln w="12700">
            <a:miter lim="400000"/>
          </a:ln>
        </p:spPr>
      </p:pic>
      <p:sp>
        <p:nvSpPr>
          <p:cNvPr id="410" name="End of Slides"/>
          <p:cNvSpPr txBox="1"/>
          <p:nvPr/>
        </p:nvSpPr>
        <p:spPr>
          <a:xfrm>
            <a:off x="4133477" y="7916241"/>
            <a:ext cx="4737845" cy="948532"/>
          </a:xfrm>
          <a:prstGeom prst="rect">
            <a:avLst/>
          </a:prstGeom>
          <a:ln w="12700">
            <a:miter lim="400000"/>
          </a:ln>
          <a:effectLst>
            <a:outerShdw sx="100000" sy="100000" kx="0" ky="0" algn="b" rotWithShape="0" blurRad="863600" dist="14420" dir="5400000">
              <a:srgbClr val="000000">
                <a:alpha val="78433"/>
              </a:srgbClr>
            </a:outerShdw>
          </a:effectLst>
          <a:extLst>
            <a:ext uri="{C572A759-6A51-4108-AA02-DFA0A04FC94B}">
              <ma14:wrappingTextBoxFlag xmlns:ma14="http://schemas.microsoft.com/office/mac/drawingml/2011/main" val="1"/>
            </a:ext>
          </a:extLst>
        </p:spPr>
        <p:txBody>
          <a:bodyPr wrap="none" lIns="29765" tIns="29765" rIns="29765" bIns="29765" anchor="ctr">
            <a:spAutoFit/>
          </a:bodyPr>
          <a:lstStyle>
            <a:lvl1pPr defTabSz="584200">
              <a:defRPr b="1" sz="5800">
                <a:latin typeface="Helvetica"/>
                <a:ea typeface="Helvetica"/>
                <a:cs typeface="Helvetica"/>
                <a:sym typeface="Helvetica"/>
              </a:defRPr>
            </a:lvl1pPr>
          </a:lstStyle>
          <a:p>
            <a:pPr/>
            <a:r>
              <a:t>End of Slides</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2" name="Accretion"/>
          <p:cNvSpPr/>
          <p:nvPr/>
        </p:nvSpPr>
        <p:spPr>
          <a:xfrm>
            <a:off x="2274493" y="3833215"/>
            <a:ext cx="1521614" cy="495301"/>
          </a:xfrm>
          <a:prstGeom prst="rect">
            <a:avLst/>
          </a:prstGeom>
          <a:blipFill>
            <a:blip r:embed="rId2"/>
          </a:blip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sz="2600">
                <a:latin typeface="Helvetica Light"/>
                <a:ea typeface="Helvetica Light"/>
                <a:cs typeface="Helvetica Light"/>
                <a:sym typeface="Helvetica Light"/>
              </a:defRPr>
            </a:lvl1pPr>
          </a:lstStyle>
          <a:p>
            <a:pPr/>
            <a:r>
              <a:t>Accretion</a:t>
            </a:r>
          </a:p>
        </p:txBody>
      </p:sp>
      <p:sp>
        <p:nvSpPr>
          <p:cNvPr id="413" name="線"/>
          <p:cNvSpPr/>
          <p:nvPr/>
        </p:nvSpPr>
        <p:spPr>
          <a:xfrm flipH="1">
            <a:off x="3048645" y="4325765"/>
            <a:ext cx="1" cy="1031889"/>
          </a:xfrm>
          <a:prstGeom prst="line">
            <a:avLst/>
          </a:prstGeom>
          <a:ln w="25400">
            <a:solidFill>
              <a:srgbClr val="FFFFFF"/>
            </a:solidFill>
            <a:miter lim="400000"/>
            <a:tailEnd type="triangle"/>
          </a:ln>
        </p:spPr>
        <p:txBody>
          <a:bodyPr lIns="50800" tIns="50800" rIns="50800" bIns="50800" anchor="ctr"/>
          <a:lstStyle/>
          <a:p>
            <a:pPr defTabSz="584200">
              <a:defRPr sz="2600">
                <a:latin typeface="Helvetica Light"/>
                <a:ea typeface="Helvetica Light"/>
                <a:cs typeface="Helvetica Light"/>
                <a:sym typeface="Helvetica Light"/>
              </a:defRPr>
            </a:pPr>
          </a:p>
        </p:txBody>
      </p:sp>
      <p:sp>
        <p:nvSpPr>
          <p:cNvPr id="414" name="Magma Ocean"/>
          <p:cNvSpPr/>
          <p:nvPr/>
        </p:nvSpPr>
        <p:spPr>
          <a:xfrm>
            <a:off x="1877098" y="5268315"/>
            <a:ext cx="2316404" cy="495301"/>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sz="2600">
                <a:latin typeface="Helvetica Light"/>
                <a:ea typeface="Helvetica Light"/>
                <a:cs typeface="Helvetica Light"/>
                <a:sym typeface="Helvetica Light"/>
              </a:defRPr>
            </a:lvl1pPr>
          </a:lstStyle>
          <a:p>
            <a:pPr/>
            <a:r>
              <a:t>Magma Ocean</a:t>
            </a:r>
          </a:p>
        </p:txBody>
      </p:sp>
      <p:sp>
        <p:nvSpPr>
          <p:cNvPr id="415" name="Solid Mantle + Crust"/>
          <p:cNvSpPr/>
          <p:nvPr/>
        </p:nvSpPr>
        <p:spPr>
          <a:xfrm>
            <a:off x="1474749" y="6868515"/>
            <a:ext cx="3121102" cy="495301"/>
          </a:xfrm>
          <a:prstGeom prst="rect">
            <a:avLst/>
          </a:prstGeom>
          <a:blipFill>
            <a:blip r:embed="rId4"/>
          </a:blip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sz="2600">
                <a:latin typeface="Helvetica Light"/>
                <a:ea typeface="Helvetica Light"/>
                <a:cs typeface="Helvetica Light"/>
                <a:sym typeface="Helvetica Light"/>
              </a:defRPr>
            </a:lvl1pPr>
          </a:lstStyle>
          <a:p>
            <a:pPr/>
            <a:r>
              <a:t>Solid Mantle + Crust</a:t>
            </a:r>
          </a:p>
        </p:txBody>
      </p:sp>
      <p:sp>
        <p:nvSpPr>
          <p:cNvPr id="416" name="線"/>
          <p:cNvSpPr/>
          <p:nvPr/>
        </p:nvSpPr>
        <p:spPr>
          <a:xfrm flipH="1">
            <a:off x="3048644" y="5798965"/>
            <a:ext cx="1" cy="1031889"/>
          </a:xfrm>
          <a:prstGeom prst="line">
            <a:avLst/>
          </a:prstGeom>
          <a:ln w="25400">
            <a:solidFill>
              <a:srgbClr val="FFFFFF"/>
            </a:solidFill>
            <a:miter lim="400000"/>
            <a:tailEnd type="triangle"/>
          </a:ln>
        </p:spPr>
        <p:txBody>
          <a:bodyPr lIns="50800" tIns="50800" rIns="50800" bIns="50800" anchor="ctr"/>
          <a:lstStyle/>
          <a:p>
            <a:pPr defTabSz="584200">
              <a:defRPr sz="2600">
                <a:latin typeface="Helvetica Light"/>
                <a:ea typeface="Helvetica Light"/>
                <a:cs typeface="Helvetica Light"/>
                <a:sym typeface="Helvetica Light"/>
              </a:defRPr>
            </a:pPr>
          </a:p>
        </p:txBody>
      </p:sp>
      <p:grpSp>
        <p:nvGrpSpPr>
          <p:cNvPr id="419" name="グループ"/>
          <p:cNvGrpSpPr/>
          <p:nvPr/>
        </p:nvGrpSpPr>
        <p:grpSpPr>
          <a:xfrm>
            <a:off x="6274958" y="3733597"/>
            <a:ext cx="735574" cy="3729838"/>
            <a:chOff x="0" y="0"/>
            <a:chExt cx="735572" cy="3729837"/>
          </a:xfrm>
        </p:grpSpPr>
        <p:sp>
          <p:nvSpPr>
            <p:cNvPr id="417" name="Memory Capacity"/>
            <p:cNvSpPr txBox="1"/>
            <p:nvPr/>
          </p:nvSpPr>
          <p:spPr>
            <a:xfrm rot="5400000">
              <a:off x="-1453197" y="1541068"/>
              <a:ext cx="3729839"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3600">
                  <a:latin typeface="Helvetica Light"/>
                  <a:ea typeface="Helvetica Light"/>
                  <a:cs typeface="Helvetica Light"/>
                  <a:sym typeface="Helvetica Light"/>
                </a:defRPr>
              </a:lvl1pPr>
            </a:lstStyle>
            <a:p>
              <a:pPr/>
              <a:r>
                <a:t>Memory Capacity</a:t>
              </a:r>
            </a:p>
          </p:txBody>
        </p:sp>
        <p:sp>
          <p:nvSpPr>
            <p:cNvPr id="418" name="線"/>
            <p:cNvSpPr/>
            <p:nvPr/>
          </p:nvSpPr>
          <p:spPr>
            <a:xfrm flipH="1">
              <a:off x="-1" y="335368"/>
              <a:ext cx="2" cy="3059102"/>
            </a:xfrm>
            <a:prstGeom prst="line">
              <a:avLst/>
            </a:prstGeom>
            <a:noFill/>
            <a:ln w="25400" cap="flat">
              <a:solidFill>
                <a:srgbClr val="FFFFFF"/>
              </a:solidFill>
              <a:prstDash val="solid"/>
              <a:miter lim="400000"/>
              <a:tailEnd type="triangle" w="med" len="med"/>
            </a:ln>
            <a:effectLst/>
          </p:spPr>
          <p:txBody>
            <a:bodyPr wrap="square" lIns="50800" tIns="50800" rIns="50800" bIns="50800" numCol="1" anchor="ctr">
              <a:noAutofit/>
            </a:bodyPr>
            <a:lstStyle/>
            <a:p>
              <a:pPr defTabSz="584200">
                <a:defRPr sz="2600">
                  <a:latin typeface="Helvetica Light"/>
                  <a:ea typeface="Helvetica Light"/>
                  <a:cs typeface="Helvetica Light"/>
                  <a:sym typeface="Helvetica Light"/>
                </a:defRPr>
              </a:pPr>
            </a:p>
          </p:txBody>
        </p:sp>
      </p:grpSp>
      <p:sp>
        <p:nvSpPr>
          <p:cNvPr id="420" name="Prebiotic Chemistry"/>
          <p:cNvSpPr/>
          <p:nvPr/>
        </p:nvSpPr>
        <p:spPr>
          <a:xfrm>
            <a:off x="8726182" y="3833215"/>
            <a:ext cx="2994636" cy="495301"/>
          </a:xfrm>
          <a:prstGeom prst="rect">
            <a:avLst/>
          </a:prstGeom>
          <a:blipFill>
            <a:blip r:embed="rId5"/>
          </a:blip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sz="2600">
                <a:latin typeface="Helvetica Light"/>
                <a:ea typeface="Helvetica Light"/>
                <a:cs typeface="Helvetica Light"/>
                <a:sym typeface="Helvetica Light"/>
              </a:defRPr>
            </a:lvl1pPr>
          </a:lstStyle>
          <a:p>
            <a:pPr/>
            <a:r>
              <a:t>Prebiotic Chemistry</a:t>
            </a:r>
          </a:p>
        </p:txBody>
      </p:sp>
      <p:sp>
        <p:nvSpPr>
          <p:cNvPr id="421" name="線"/>
          <p:cNvSpPr/>
          <p:nvPr/>
        </p:nvSpPr>
        <p:spPr>
          <a:xfrm>
            <a:off x="10236845" y="4325765"/>
            <a:ext cx="1" cy="1031889"/>
          </a:xfrm>
          <a:prstGeom prst="line">
            <a:avLst/>
          </a:prstGeom>
          <a:ln w="25400">
            <a:solidFill>
              <a:srgbClr val="FFFFFF"/>
            </a:solidFill>
            <a:miter lim="400000"/>
            <a:tailEnd type="triangle"/>
          </a:ln>
        </p:spPr>
        <p:txBody>
          <a:bodyPr lIns="50800" tIns="50800" rIns="50800" bIns="50800" anchor="ctr"/>
          <a:lstStyle/>
          <a:p>
            <a:pPr defTabSz="584200">
              <a:defRPr sz="2600">
                <a:latin typeface="Helvetica Light"/>
                <a:ea typeface="Helvetica Light"/>
                <a:cs typeface="Helvetica Light"/>
                <a:sym typeface="Helvetica Light"/>
              </a:defRPr>
            </a:pPr>
          </a:p>
        </p:txBody>
      </p:sp>
      <p:sp>
        <p:nvSpPr>
          <p:cNvPr id="422" name="Progenote"/>
          <p:cNvSpPr/>
          <p:nvPr/>
        </p:nvSpPr>
        <p:spPr>
          <a:xfrm>
            <a:off x="9407715" y="5268315"/>
            <a:ext cx="1631570" cy="495301"/>
          </a:xfrm>
          <a:prstGeom prst="rect">
            <a:avLst/>
          </a:prstGeom>
          <a:blipFill>
            <a:blip r:embed="rId6"/>
          </a:blip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sz="2600">
                <a:latin typeface="Helvetica Light"/>
                <a:ea typeface="Helvetica Light"/>
                <a:cs typeface="Helvetica Light"/>
                <a:sym typeface="Helvetica Light"/>
              </a:defRPr>
            </a:lvl1pPr>
          </a:lstStyle>
          <a:p>
            <a:pPr/>
            <a:r>
              <a:t>Progenote</a:t>
            </a:r>
          </a:p>
        </p:txBody>
      </p:sp>
      <p:sp>
        <p:nvSpPr>
          <p:cNvPr id="423" name="Phylogenetic Tree"/>
          <p:cNvSpPr/>
          <p:nvPr/>
        </p:nvSpPr>
        <p:spPr>
          <a:xfrm>
            <a:off x="8853970" y="6868515"/>
            <a:ext cx="2739060" cy="495301"/>
          </a:xfrm>
          <a:prstGeom prst="rect">
            <a:avLst/>
          </a:prstGeom>
          <a:blipFill>
            <a:blip r:embed="rId7"/>
          </a:blip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sz="2600">
                <a:latin typeface="Helvetica Light"/>
                <a:ea typeface="Helvetica Light"/>
                <a:cs typeface="Helvetica Light"/>
                <a:sym typeface="Helvetica Light"/>
              </a:defRPr>
            </a:lvl1pPr>
          </a:lstStyle>
          <a:p>
            <a:pPr/>
            <a:r>
              <a:t>Phylogenetic Tree</a:t>
            </a:r>
          </a:p>
        </p:txBody>
      </p:sp>
      <p:sp>
        <p:nvSpPr>
          <p:cNvPr id="424" name="線"/>
          <p:cNvSpPr/>
          <p:nvPr/>
        </p:nvSpPr>
        <p:spPr>
          <a:xfrm>
            <a:off x="10236845" y="5798965"/>
            <a:ext cx="1" cy="1031889"/>
          </a:xfrm>
          <a:prstGeom prst="line">
            <a:avLst/>
          </a:prstGeom>
          <a:ln w="25400">
            <a:solidFill>
              <a:srgbClr val="FFFFFF"/>
            </a:solidFill>
            <a:miter lim="400000"/>
            <a:tailEnd type="triangle"/>
          </a:ln>
        </p:spPr>
        <p:txBody>
          <a:bodyPr lIns="50800" tIns="50800" rIns="50800" bIns="50800" anchor="ctr"/>
          <a:lstStyle/>
          <a:p>
            <a:pPr defTabSz="584200">
              <a:defRPr sz="2600">
                <a:latin typeface="Helvetica Light"/>
                <a:ea typeface="Helvetica Light"/>
                <a:cs typeface="Helvetica Light"/>
                <a:sym typeface="Helvetica Light"/>
              </a:defRPr>
            </a:pPr>
          </a:p>
        </p:txBody>
      </p:sp>
      <p:sp>
        <p:nvSpPr>
          <p:cNvPr id="425" name="Planet"/>
          <p:cNvSpPr/>
          <p:nvPr/>
        </p:nvSpPr>
        <p:spPr>
          <a:xfrm>
            <a:off x="2120620" y="2302865"/>
            <a:ext cx="1829360" cy="787401"/>
          </a:xfrm>
          <a:prstGeom prst="rect">
            <a:avLst/>
          </a:prstGeom>
          <a:blipFill>
            <a:blip r:embed="rId8"/>
          </a:blip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b="1" sz="4500">
                <a:latin typeface="Helvetica"/>
                <a:ea typeface="Helvetica"/>
                <a:cs typeface="Helvetica"/>
                <a:sym typeface="Helvetica"/>
              </a:defRPr>
            </a:lvl1pPr>
          </a:lstStyle>
          <a:p>
            <a:pPr/>
            <a:r>
              <a:t>Planet</a:t>
            </a:r>
          </a:p>
        </p:txBody>
      </p:sp>
      <p:sp>
        <p:nvSpPr>
          <p:cNvPr id="426" name="Life"/>
          <p:cNvSpPr/>
          <p:nvPr/>
        </p:nvSpPr>
        <p:spPr>
          <a:xfrm>
            <a:off x="9635756" y="2290165"/>
            <a:ext cx="1175488" cy="812801"/>
          </a:xfrm>
          <a:prstGeom prst="rect">
            <a:avLst/>
          </a:prstGeom>
          <a:blipFill>
            <a:blip r:embed="rId9"/>
          </a:blip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b="1" sz="4700">
                <a:latin typeface="Helvetica"/>
                <a:ea typeface="Helvetica"/>
                <a:cs typeface="Helvetica"/>
                <a:sym typeface="Helvetica"/>
              </a:defRPr>
            </a:lvl1pPr>
          </a:lstStyle>
          <a:p>
            <a:pPr/>
            <a:r>
              <a:t>Life</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What is Life?"/>
          <p:cNvSpPr txBox="1"/>
          <p:nvPr>
            <p:ph type="body" sz="half" idx="1"/>
          </p:nvPr>
        </p:nvSpPr>
        <p:spPr>
          <a:prstGeom prst="rect">
            <a:avLst/>
          </a:prstGeom>
        </p:spPr>
        <p:txBody>
          <a:bodyPr/>
          <a:lstStyle/>
          <a:p>
            <a:pPr/>
            <a:r>
              <a:t>What is Life?</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Origin of life is an ill-posed problem, because there is no definition of life”"/>
          <p:cNvSpPr txBox="1"/>
          <p:nvPr>
            <p:ph type="body" sz="half" idx="1"/>
          </p:nvPr>
        </p:nvSpPr>
        <p:spPr>
          <a:xfrm>
            <a:off x="698500" y="5892800"/>
            <a:ext cx="11607800" cy="2617788"/>
          </a:xfrm>
          <a:prstGeom prst="rect">
            <a:avLst/>
          </a:prstGeom>
        </p:spPr>
        <p:txBody>
          <a:bodyPr/>
          <a:lstStyle>
            <a:lvl1pPr defTabSz="1300447">
              <a:defRPr i="1" spc="-123" sz="6150">
                <a:solidFill>
                  <a:srgbClr val="00FDFF"/>
                </a:solidFill>
                <a:latin typeface="+mn-lt"/>
                <a:ea typeface="+mn-ea"/>
                <a:cs typeface="+mn-cs"/>
                <a:sym typeface="Helvetica Neue"/>
              </a:defRPr>
            </a:lvl1pPr>
          </a:lstStyle>
          <a:p>
            <a:pPr/>
            <a:r>
              <a:t>“Origin of life is an ill-posed problem, because there is no definition of life”</a:t>
            </a:r>
          </a:p>
        </p:txBody>
      </p:sp>
      <p:pic>
        <p:nvPicPr>
          <p:cNvPr id="213" name="イメージ" descr="イメージ"/>
          <p:cNvPicPr>
            <a:picLocks noChangeAspect="1"/>
          </p:cNvPicPr>
          <p:nvPr/>
        </p:nvPicPr>
        <p:blipFill>
          <a:blip r:embed="rId2">
            <a:extLst/>
          </a:blip>
          <a:stretch>
            <a:fillRect/>
          </a:stretch>
        </p:blipFill>
        <p:spPr>
          <a:xfrm>
            <a:off x="2688365" y="330200"/>
            <a:ext cx="7628070" cy="5065515"/>
          </a:xfrm>
          <a:prstGeom prst="rect">
            <a:avLst/>
          </a:prstGeom>
          <a:ln w="12700">
            <a:miter lim="400000"/>
          </a:ln>
        </p:spPr>
      </p:pic>
      <p:sp>
        <p:nvSpPr>
          <p:cNvPr id="214" name="—熊沢峰夫 Mineo Kumazawa"/>
          <p:cNvSpPr txBox="1"/>
          <p:nvPr/>
        </p:nvSpPr>
        <p:spPr>
          <a:xfrm>
            <a:off x="6165128" y="8429448"/>
            <a:ext cx="5327283" cy="5731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lvl1pPr>
          </a:lstStyle>
          <a:p>
            <a:pPr/>
            <a:r>
              <a:t>—熊沢峰夫 Mineo Kumazawa</a:t>
            </a:r>
          </a:p>
        </p:txBody>
      </p:sp>
      <p:sp>
        <p:nvSpPr>
          <p:cNvPr id="215" name="Workshop in Misasa, Japan (2014)"/>
          <p:cNvSpPr txBox="1"/>
          <p:nvPr/>
        </p:nvSpPr>
        <p:spPr>
          <a:xfrm>
            <a:off x="4887010" y="5424851"/>
            <a:ext cx="3230780" cy="3245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Workshop in Misasa, Japan (2014)</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What is Life?"/>
          <p:cNvSpPr txBox="1"/>
          <p:nvPr>
            <p:ph type="body" sz="half" idx="1"/>
          </p:nvPr>
        </p:nvSpPr>
        <p:spPr>
          <a:prstGeom prst="rect">
            <a:avLst/>
          </a:prstGeom>
        </p:spPr>
        <p:txBody>
          <a:bodyPr/>
          <a:lstStyle/>
          <a:p>
            <a:pPr/>
            <a:r>
              <a:t>What is Life?</a:t>
            </a:r>
          </a:p>
        </p:txBody>
      </p:sp>
      <p:pic>
        <p:nvPicPr>
          <p:cNvPr id="218" name="イメージ" descr="イメージ"/>
          <p:cNvPicPr>
            <a:picLocks noChangeAspect="1"/>
          </p:cNvPicPr>
          <p:nvPr/>
        </p:nvPicPr>
        <p:blipFill>
          <a:blip r:embed="rId2">
            <a:extLst/>
          </a:blip>
          <a:stretch>
            <a:fillRect/>
          </a:stretch>
        </p:blipFill>
        <p:spPr>
          <a:xfrm>
            <a:off x="3327400" y="1701800"/>
            <a:ext cx="6350000" cy="6350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Homeostasis: Regulation of the internal environment to maintain a constant state; for example, electrolyte concentration or sweating to reduce temperature.…"/>
          <p:cNvSpPr txBox="1"/>
          <p:nvPr>
            <p:ph type="body" idx="4294967295"/>
          </p:nvPr>
        </p:nvSpPr>
        <p:spPr>
          <a:xfrm>
            <a:off x="405417" y="1331925"/>
            <a:ext cx="12027076" cy="5429243"/>
          </a:xfrm>
          <a:prstGeom prst="rect">
            <a:avLst/>
          </a:prstGeom>
        </p:spPr>
        <p:txBody>
          <a:bodyPr anchor="ctr"/>
          <a:lstStyle/>
          <a:p>
            <a:pPr marL="391160" indent="-391160" defTabSz="514095">
              <a:lnSpc>
                <a:spcPct val="100000"/>
              </a:lnSpc>
              <a:spcBef>
                <a:spcPts val="400"/>
              </a:spcBef>
              <a:buSzPct val="75000"/>
              <a:defRPr sz="1936">
                <a:latin typeface="Helvetica Light"/>
                <a:ea typeface="Helvetica Light"/>
                <a:cs typeface="Helvetica Light"/>
                <a:sym typeface="Helvetica Light"/>
              </a:defRPr>
            </a:pPr>
            <a:r>
              <a:rPr b="1" u="sng">
                <a:latin typeface="Helvetica"/>
                <a:ea typeface="Helvetica"/>
                <a:cs typeface="Helvetica"/>
                <a:sym typeface="Helvetica"/>
              </a:rPr>
              <a:t>Homeostasis</a:t>
            </a:r>
            <a:r>
              <a:rPr b="1">
                <a:latin typeface="Helvetica"/>
                <a:ea typeface="Helvetica"/>
                <a:cs typeface="Helvetica"/>
                <a:sym typeface="Helvetica"/>
              </a:rPr>
              <a:t>:</a:t>
            </a:r>
            <a:r>
              <a:t> Regulation of the internal environment to maintain a constant state; for example, electrolyte concentration or sweating to reduce temperature.</a:t>
            </a:r>
          </a:p>
          <a:p>
            <a:pPr marL="391160" indent="-391160" defTabSz="514095">
              <a:lnSpc>
                <a:spcPct val="100000"/>
              </a:lnSpc>
              <a:spcBef>
                <a:spcPts val="400"/>
              </a:spcBef>
              <a:buSzPct val="75000"/>
              <a:defRPr sz="1936">
                <a:latin typeface="Helvetica Light"/>
                <a:ea typeface="Helvetica Light"/>
                <a:cs typeface="Helvetica Light"/>
                <a:sym typeface="Helvetica Light"/>
              </a:defRPr>
            </a:pPr>
            <a:r>
              <a:rPr b="1" u="sng">
                <a:latin typeface="Helvetica"/>
                <a:ea typeface="Helvetica"/>
                <a:cs typeface="Helvetica"/>
                <a:sym typeface="Helvetica"/>
              </a:rPr>
              <a:t>Organization</a:t>
            </a:r>
            <a:r>
              <a:rPr b="1">
                <a:latin typeface="Helvetica"/>
                <a:ea typeface="Helvetica"/>
                <a:cs typeface="Helvetica"/>
                <a:sym typeface="Helvetica"/>
              </a:rPr>
              <a:t>:</a:t>
            </a:r>
            <a:r>
              <a:t> Being structurally composed of one or more cells — the basic units of life.</a:t>
            </a:r>
          </a:p>
          <a:p>
            <a:pPr marL="391160" indent="-391160" defTabSz="514095">
              <a:lnSpc>
                <a:spcPct val="100000"/>
              </a:lnSpc>
              <a:spcBef>
                <a:spcPts val="400"/>
              </a:spcBef>
              <a:buSzPct val="75000"/>
              <a:defRPr sz="1936">
                <a:latin typeface="Helvetica Light"/>
                <a:ea typeface="Helvetica Light"/>
                <a:cs typeface="Helvetica Light"/>
                <a:sym typeface="Helvetica Light"/>
              </a:defRPr>
            </a:pPr>
            <a:r>
              <a:rPr b="1" u="sng">
                <a:latin typeface="Helvetica"/>
                <a:ea typeface="Helvetica"/>
                <a:cs typeface="Helvetica"/>
                <a:sym typeface="Helvetica"/>
              </a:rPr>
              <a:t>Metabolism</a:t>
            </a:r>
            <a:r>
              <a:rPr b="1">
                <a:latin typeface="Helvetica"/>
                <a:ea typeface="Helvetica"/>
                <a:cs typeface="Helvetica"/>
                <a:sym typeface="Helvetica"/>
              </a:rPr>
              <a:t>:</a:t>
            </a:r>
            <a:r>
              <a:t> Transformation of energy by converting chemicals and energy into cellular components (anabolism) and decomposing organic matter (catabolism). Living things require energy to maintain internal organization (homeostasis) and to produce the other phenomena associated with life.</a:t>
            </a:r>
          </a:p>
          <a:p>
            <a:pPr marL="391160" indent="-391160" defTabSz="514095">
              <a:lnSpc>
                <a:spcPct val="100000"/>
              </a:lnSpc>
              <a:spcBef>
                <a:spcPts val="400"/>
              </a:spcBef>
              <a:buSzPct val="75000"/>
              <a:defRPr sz="1936">
                <a:latin typeface="Helvetica Light"/>
                <a:ea typeface="Helvetica Light"/>
                <a:cs typeface="Helvetica Light"/>
                <a:sym typeface="Helvetica Light"/>
              </a:defRPr>
            </a:pPr>
            <a:r>
              <a:rPr b="1" u="sng">
                <a:latin typeface="Helvetica"/>
                <a:ea typeface="Helvetica"/>
                <a:cs typeface="Helvetica"/>
                <a:sym typeface="Helvetica"/>
              </a:rPr>
              <a:t>Growth</a:t>
            </a:r>
            <a:r>
              <a:rPr b="1">
                <a:latin typeface="Helvetica"/>
                <a:ea typeface="Helvetica"/>
                <a:cs typeface="Helvetica"/>
                <a:sym typeface="Helvetica"/>
              </a:rPr>
              <a:t>:</a:t>
            </a:r>
            <a:r>
              <a:t> Maintenance of a higher rate of anabolism than catabolism. A growing organism increases in size in all of its parts, rather than simply accumulating matter.</a:t>
            </a:r>
          </a:p>
          <a:p>
            <a:pPr marL="391160" indent="-391160" defTabSz="514095">
              <a:lnSpc>
                <a:spcPct val="100000"/>
              </a:lnSpc>
              <a:spcBef>
                <a:spcPts val="400"/>
              </a:spcBef>
              <a:buSzPct val="75000"/>
              <a:defRPr sz="1936">
                <a:latin typeface="Helvetica Light"/>
                <a:ea typeface="Helvetica Light"/>
                <a:cs typeface="Helvetica Light"/>
                <a:sym typeface="Helvetica Light"/>
              </a:defRPr>
            </a:pPr>
            <a:r>
              <a:rPr b="1" u="sng">
                <a:latin typeface="Helvetica"/>
                <a:ea typeface="Helvetica"/>
                <a:cs typeface="Helvetica"/>
                <a:sym typeface="Helvetica"/>
              </a:rPr>
              <a:t>Adaptation</a:t>
            </a:r>
            <a:r>
              <a:rPr b="1">
                <a:latin typeface="Helvetica"/>
                <a:ea typeface="Helvetica"/>
                <a:cs typeface="Helvetica"/>
                <a:sym typeface="Helvetica"/>
              </a:rPr>
              <a:t>:</a:t>
            </a:r>
            <a:r>
              <a:t> The ability to change over time in response to the environment. This ability is fundamental to the process of evolution and is determined by the organism's heredity, diet, and external factors.</a:t>
            </a:r>
          </a:p>
          <a:p>
            <a:pPr marL="391160" indent="-391160" defTabSz="514095">
              <a:lnSpc>
                <a:spcPct val="100000"/>
              </a:lnSpc>
              <a:spcBef>
                <a:spcPts val="400"/>
              </a:spcBef>
              <a:buSzPct val="75000"/>
              <a:defRPr sz="1936">
                <a:latin typeface="Helvetica Light"/>
                <a:ea typeface="Helvetica Light"/>
                <a:cs typeface="Helvetica Light"/>
                <a:sym typeface="Helvetica Light"/>
              </a:defRPr>
            </a:pPr>
            <a:r>
              <a:rPr b="1" u="sng">
                <a:latin typeface="Helvetica"/>
                <a:ea typeface="Helvetica"/>
                <a:cs typeface="Helvetica"/>
                <a:sym typeface="Helvetica"/>
              </a:rPr>
              <a:t>Response to stimuli</a:t>
            </a:r>
            <a:r>
              <a:rPr b="1">
                <a:latin typeface="Helvetica"/>
                <a:ea typeface="Helvetica"/>
                <a:cs typeface="Helvetica"/>
                <a:sym typeface="Helvetica"/>
              </a:rPr>
              <a:t>:</a:t>
            </a:r>
            <a:r>
              <a:t> A response can take many forms, from the contraction of a unicellular organism to external chemicals, to complex reactions involving all the senses of multicellular organisms. A response is often expressed by motion; for example, the leaves of a plant turning toward the sun (phototropism), and chemotaxis.</a:t>
            </a:r>
          </a:p>
          <a:p>
            <a:pPr marL="391160" indent="-391160" defTabSz="514095">
              <a:lnSpc>
                <a:spcPct val="100000"/>
              </a:lnSpc>
              <a:spcBef>
                <a:spcPts val="400"/>
              </a:spcBef>
              <a:buSzPct val="75000"/>
              <a:defRPr sz="1936">
                <a:latin typeface="Helvetica Light"/>
                <a:ea typeface="Helvetica Light"/>
                <a:cs typeface="Helvetica Light"/>
                <a:sym typeface="Helvetica Light"/>
              </a:defRPr>
            </a:pPr>
            <a:r>
              <a:rPr b="1" u="sng">
                <a:latin typeface="Helvetica"/>
                <a:ea typeface="Helvetica"/>
                <a:cs typeface="Helvetica"/>
                <a:sym typeface="Helvetica"/>
              </a:rPr>
              <a:t>Reproduction</a:t>
            </a:r>
            <a:r>
              <a:rPr b="1">
                <a:latin typeface="Helvetica"/>
                <a:ea typeface="Helvetica"/>
                <a:cs typeface="Helvetica"/>
                <a:sym typeface="Helvetica"/>
              </a:rPr>
              <a:t>:</a:t>
            </a:r>
            <a:r>
              <a:t> The ability to produce new individual organisms, either asexually from a single parent organism, or sexually from two parent organisms or "with an error rate below the sustainability threshold."</a:t>
            </a:r>
          </a:p>
        </p:txBody>
      </p:sp>
      <p:sp>
        <p:nvSpPr>
          <p:cNvPr id="221" name="Ostensible Traits of Life…"/>
          <p:cNvSpPr txBox="1"/>
          <p:nvPr>
            <p:ph type="title" idx="4294967295"/>
          </p:nvPr>
        </p:nvSpPr>
        <p:spPr>
          <a:xfrm>
            <a:off x="698500" y="282680"/>
            <a:ext cx="11607800" cy="1016001"/>
          </a:xfrm>
          <a:prstGeom prst="rect">
            <a:avLst/>
          </a:prstGeom>
        </p:spPr>
        <p:txBody>
          <a:bodyPr/>
          <a:lstStyle>
            <a:lvl1pPr defTabSz="1716590">
              <a:defRPr spc="-118" sz="5940">
                <a:solidFill>
                  <a:srgbClr val="00FDFF"/>
                </a:solidFill>
              </a:defRPr>
            </a:lvl1pPr>
          </a:lstStyle>
          <a:p>
            <a:pPr/>
            <a:r>
              <a:t>Ostensible Traits of Life…</a:t>
            </a:r>
          </a:p>
        </p:txBody>
      </p:sp>
      <p:sp>
        <p:nvSpPr>
          <p:cNvPr id="222" name="Some Problems:…"/>
          <p:cNvSpPr txBox="1"/>
          <p:nvPr/>
        </p:nvSpPr>
        <p:spPr>
          <a:xfrm>
            <a:off x="615055" y="6745664"/>
            <a:ext cx="11607801" cy="25070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1491179">
              <a:lnSpc>
                <a:spcPct val="90000"/>
              </a:lnSpc>
              <a:spcBef>
                <a:spcPts val="1000"/>
              </a:spcBef>
              <a:defRPr b="1" spc="-58" sz="2924" u="sng">
                <a:solidFill>
                  <a:srgbClr val="FFFB00"/>
                </a:solidFill>
              </a:defRPr>
            </a:pPr>
            <a:r>
              <a:t>Some Problems:</a:t>
            </a:r>
          </a:p>
          <a:p>
            <a:pPr marL="218440" indent="-218440" algn="l" defTabSz="1491179">
              <a:lnSpc>
                <a:spcPct val="90000"/>
              </a:lnSpc>
              <a:spcBef>
                <a:spcPts val="1000"/>
              </a:spcBef>
              <a:buSzPct val="123000"/>
              <a:buChar char="•"/>
              <a:defRPr spc="-56" sz="2838">
                <a:solidFill>
                  <a:srgbClr val="FFFB00"/>
                </a:solidFill>
              </a:defRPr>
            </a:pPr>
            <a:r>
              <a:t>Not all “Life” has all of the same characteristics (exceptions to the rules)</a:t>
            </a:r>
          </a:p>
          <a:p>
            <a:pPr marL="218440" indent="-218440" algn="l" defTabSz="1491179">
              <a:lnSpc>
                <a:spcPct val="90000"/>
              </a:lnSpc>
              <a:spcBef>
                <a:spcPts val="1000"/>
              </a:spcBef>
              <a:buSzPct val="123000"/>
              <a:buChar char="•"/>
              <a:defRPr spc="-56" sz="2838">
                <a:solidFill>
                  <a:srgbClr val="FFFB00"/>
                </a:solidFill>
              </a:defRPr>
            </a:pPr>
            <a:r>
              <a:t>“Non-Life” does the same analogous things (i.e., they are properties of complex systems rather than just biology)</a:t>
            </a:r>
          </a:p>
          <a:p>
            <a:pPr marL="218440" indent="-218440" algn="l" defTabSz="1491179">
              <a:lnSpc>
                <a:spcPct val="90000"/>
              </a:lnSpc>
              <a:spcBef>
                <a:spcPts val="1000"/>
              </a:spcBef>
              <a:buSzPct val="123000"/>
              <a:buChar char="•"/>
              <a:defRPr spc="-56" sz="2838">
                <a:solidFill>
                  <a:srgbClr val="FFFB00"/>
                </a:solidFill>
              </a:defRPr>
            </a:pPr>
            <a:r>
              <a:t>Cross-over phenomena (e.g., viruses) blur the distinction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2"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Life is a self-sustaining chemical system capable of Darwinian evolution”"/>
          <p:cNvSpPr txBox="1"/>
          <p:nvPr>
            <p:ph type="body" sz="quarter" idx="1"/>
          </p:nvPr>
        </p:nvSpPr>
        <p:spPr>
          <a:xfrm>
            <a:off x="720845" y="1168705"/>
            <a:ext cx="11607801" cy="1898645"/>
          </a:xfrm>
          <a:prstGeom prst="rect">
            <a:avLst/>
          </a:prstGeom>
        </p:spPr>
        <p:txBody>
          <a:bodyPr/>
          <a:lstStyle/>
          <a:p>
            <a:pPr defTabSz="1092375">
              <a:defRPr spc="-103" sz="5166">
                <a:solidFill>
                  <a:srgbClr val="00FDFF"/>
                </a:solidFill>
              </a:defRPr>
            </a:pPr>
            <a:r>
              <a:t>“</a:t>
            </a:r>
            <a:r>
              <a:rPr i="1">
                <a:latin typeface="+mn-lt"/>
                <a:ea typeface="+mn-ea"/>
                <a:cs typeface="+mn-cs"/>
                <a:sym typeface="Helvetica Neue"/>
              </a:rPr>
              <a:t>Life is a self-sustaining chemical system capable of Darwinian evolution”</a:t>
            </a:r>
          </a:p>
        </p:txBody>
      </p:sp>
      <p:sp>
        <p:nvSpPr>
          <p:cNvPr id="225" name="—Gerald Joyce"/>
          <p:cNvSpPr txBox="1"/>
          <p:nvPr/>
        </p:nvSpPr>
        <p:spPr>
          <a:xfrm>
            <a:off x="1337656" y="2823399"/>
            <a:ext cx="2665147" cy="5357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900"/>
            </a:lvl1pPr>
          </a:lstStyle>
          <a:p>
            <a:pPr/>
            <a:r>
              <a:t>—Gerald Joyce</a:t>
            </a:r>
          </a:p>
        </p:txBody>
      </p:sp>
      <p:sp>
        <p:nvSpPr>
          <p:cNvPr id="226" name="Some Problems:…"/>
          <p:cNvSpPr txBox="1"/>
          <p:nvPr/>
        </p:nvSpPr>
        <p:spPr>
          <a:xfrm>
            <a:off x="698500" y="4189254"/>
            <a:ext cx="11607800" cy="45967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lnSpc>
                <a:spcPct val="90000"/>
              </a:lnSpc>
              <a:spcBef>
                <a:spcPts val="1900"/>
              </a:spcBef>
              <a:defRPr b="1" spc="-66" sz="3300" u="sng">
                <a:solidFill>
                  <a:srgbClr val="FFFB00"/>
                </a:solidFill>
              </a:defRPr>
            </a:pPr>
            <a:r>
              <a:t>Some Problems:</a:t>
            </a:r>
          </a:p>
          <a:p>
            <a:pPr marL="254000" indent="-254000" algn="l">
              <a:lnSpc>
                <a:spcPct val="90000"/>
              </a:lnSpc>
              <a:spcBef>
                <a:spcPts val="1900"/>
              </a:spcBef>
              <a:buSzPct val="123000"/>
              <a:buChar char="•"/>
              <a:defRPr spc="-66" sz="3300">
                <a:solidFill>
                  <a:srgbClr val="FFFB00"/>
                </a:solidFill>
              </a:defRPr>
            </a:pPr>
            <a:r>
              <a:t>Life is not “self-sustaining,” it intimately interacts with everything else and depends on it for sustenance.</a:t>
            </a:r>
          </a:p>
          <a:p>
            <a:pPr marL="254000" indent="-254000" algn="l">
              <a:lnSpc>
                <a:spcPct val="90000"/>
              </a:lnSpc>
              <a:spcBef>
                <a:spcPts val="1900"/>
              </a:spcBef>
              <a:buSzPct val="123000"/>
              <a:buChar char="•"/>
              <a:defRPr spc="-66" sz="3300">
                <a:solidFill>
                  <a:srgbClr val="FFFB00"/>
                </a:solidFill>
              </a:defRPr>
            </a:pPr>
            <a:r>
              <a:t>Every macro phenomenon can be expressed as being fundamentally a product of chemistry.</a:t>
            </a:r>
          </a:p>
          <a:p>
            <a:pPr marL="254000" indent="-254000" algn="l">
              <a:lnSpc>
                <a:spcPct val="90000"/>
              </a:lnSpc>
              <a:spcBef>
                <a:spcPts val="1900"/>
              </a:spcBef>
              <a:buSzPct val="123000"/>
              <a:buChar char="•"/>
              <a:defRPr spc="-66" sz="3300">
                <a:solidFill>
                  <a:srgbClr val="FFFB00"/>
                </a:solidFill>
              </a:defRPr>
            </a:pPr>
            <a:r>
              <a:t>Darwinian evolution is diversification and selection, which is pervasive in the non-biological as well as biological realm.</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6"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A rock is not life because it doesn’t eat”"/>
          <p:cNvSpPr txBox="1"/>
          <p:nvPr>
            <p:ph type="body" sz="half" idx="1"/>
          </p:nvPr>
        </p:nvSpPr>
        <p:spPr>
          <a:xfrm>
            <a:off x="698500" y="1410791"/>
            <a:ext cx="11607800" cy="2617788"/>
          </a:xfrm>
          <a:prstGeom prst="rect">
            <a:avLst/>
          </a:prstGeom>
        </p:spPr>
        <p:txBody>
          <a:bodyPr/>
          <a:lstStyle>
            <a:lvl1pPr>
              <a:lnSpc>
                <a:spcPct val="70000"/>
              </a:lnSpc>
              <a:defRPr i="1">
                <a:solidFill>
                  <a:srgbClr val="00FDFF"/>
                </a:solidFill>
                <a:latin typeface="+mn-lt"/>
                <a:ea typeface="+mn-ea"/>
                <a:cs typeface="+mn-cs"/>
                <a:sym typeface="Helvetica Neue"/>
              </a:defRPr>
            </a:lvl1pPr>
          </a:lstStyle>
          <a:p>
            <a:pPr/>
            <a:r>
              <a:t>“A rock is not life because it doesn’t eat”</a:t>
            </a:r>
          </a:p>
        </p:txBody>
      </p:sp>
      <p:sp>
        <p:nvSpPr>
          <p:cNvPr id="229" name="—Comment by workshop participant at ELSI"/>
          <p:cNvSpPr txBox="1"/>
          <p:nvPr/>
        </p:nvSpPr>
        <p:spPr>
          <a:xfrm>
            <a:off x="4440704" y="3674430"/>
            <a:ext cx="7475144" cy="5357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900"/>
            </a:lvl1pPr>
          </a:lstStyle>
          <a:p>
            <a:pPr/>
            <a:r>
              <a:t>—Comment by workshop participant at ELSI</a:t>
            </a:r>
          </a:p>
        </p:txBody>
      </p:sp>
      <p:sp>
        <p:nvSpPr>
          <p:cNvPr id="230" name="Some Problems (and Opportunities):…"/>
          <p:cNvSpPr txBox="1"/>
          <p:nvPr/>
        </p:nvSpPr>
        <p:spPr>
          <a:xfrm>
            <a:off x="698500" y="4606477"/>
            <a:ext cx="11607800" cy="44634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1716590">
              <a:lnSpc>
                <a:spcPct val="90000"/>
              </a:lnSpc>
              <a:spcBef>
                <a:spcPts val="1800"/>
              </a:spcBef>
              <a:defRPr b="1" spc="-65" sz="3267" u="sng">
                <a:solidFill>
                  <a:srgbClr val="FFFB00"/>
                </a:solidFill>
              </a:defRPr>
            </a:pPr>
            <a:r>
              <a:t>Some Problems (and Opportunities):</a:t>
            </a:r>
          </a:p>
          <a:p>
            <a:pPr marL="251459" indent="-251459" algn="l" defTabSz="1716590">
              <a:lnSpc>
                <a:spcPct val="90000"/>
              </a:lnSpc>
              <a:spcBef>
                <a:spcPts val="1800"/>
              </a:spcBef>
              <a:buSzPct val="123000"/>
              <a:buChar char="•"/>
              <a:defRPr spc="-65" sz="3267">
                <a:solidFill>
                  <a:srgbClr val="FFFB00"/>
                </a:solidFill>
              </a:defRPr>
            </a:pPr>
            <a:r>
              <a:t>A rock is an </a:t>
            </a:r>
            <a:r>
              <a:rPr i="1"/>
              <a:t>object</a:t>
            </a:r>
            <a:r>
              <a:t> (thing), whereas life is a </a:t>
            </a:r>
            <a:r>
              <a:rPr i="1"/>
              <a:t>process</a:t>
            </a:r>
            <a:r>
              <a:t> (action).</a:t>
            </a:r>
          </a:p>
          <a:p>
            <a:pPr marL="251459" indent="-251459" algn="l" defTabSz="1716590">
              <a:lnSpc>
                <a:spcPct val="90000"/>
              </a:lnSpc>
              <a:spcBef>
                <a:spcPts val="1800"/>
              </a:spcBef>
              <a:buSzPct val="123000"/>
              <a:buChar char="•"/>
              <a:defRPr spc="-65" sz="3267">
                <a:solidFill>
                  <a:srgbClr val="FFFB00"/>
                </a:solidFill>
              </a:defRPr>
            </a:pPr>
            <a:r>
              <a:t>Eating is an expression of the open system nature of the life process. Rocks are part of the environment, life shares the same matter and energy sources.</a:t>
            </a:r>
          </a:p>
          <a:p>
            <a:pPr marL="251459" indent="-251459" algn="l" defTabSz="1716590">
              <a:lnSpc>
                <a:spcPct val="90000"/>
              </a:lnSpc>
              <a:spcBef>
                <a:spcPts val="1800"/>
              </a:spcBef>
              <a:buSzPct val="123000"/>
              <a:buChar char="•"/>
              <a:defRPr spc="-65" sz="3267">
                <a:solidFill>
                  <a:srgbClr val="FFFB00"/>
                </a:solidFill>
              </a:defRPr>
            </a:pPr>
            <a:r>
              <a:t>We spend a lot of effort trying to distinguish life from non-life, what is the point? Does it betray a closed system mentality? Is it useful for understanding?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0" grpId="1"/>
    </p:bldLst>
  </p:timing>
</p:sld>
</file>

<file path=ppt/theme/theme1.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